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9144000" cy="6858000" type="screen4x3"/>
  <p:notesSz cx="9144000" cy="6858000"/>
  <p:embeddedFontLst>
    <p:embeddedFont>
      <p:font typeface="Arial" panose="020B0604020202020204" pitchFamily="34" charset="0"/>
      <p:regular r:id="rId79"/>
      <p:bold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mbria" panose="02040503050406030204" pitchFamily="18" charset="0"/>
      <p:regular r:id="rId85"/>
      <p:bold r:id="rId86"/>
      <p:italic r:id="rId87"/>
      <p:boldItalic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Courier New" panose="02070309020205020404" pitchFamily="49" charset="0"/>
      <p:regular r:id="rId93"/>
      <p:bold r:id="rId94"/>
    </p:embeddedFont>
    <p:embeddedFont>
      <p:font typeface="Tahoma" panose="020B0604030504040204" pitchFamily="34" charset="0"/>
      <p:regular r:id="rId95"/>
      <p:bold r:id="rId96"/>
      <p:italic r:id="rId97"/>
      <p:boldItalic r:id="rId98"/>
    </p:embeddedFont>
    <p:embeddedFont>
      <p:font typeface="Times New Roman" panose="02020603050405020304" pitchFamily="18" charset="0"/>
      <p:regular r:id="rId99"/>
    </p:embeddedFont>
    <p:embeddedFont>
      <p:font typeface="Verdana" panose="020B0604030504040204" pitchFamily="34" charset="0"/>
      <p:regular r:id="rId100"/>
      <p:bold r:id="rId101"/>
      <p:italic r:id="rId102"/>
      <p:boldItalic r:id="rId103"/>
    </p:embeddedFont>
    <p:embeddedFont>
      <p:font typeface="Wingdings" pitchFamily="2" charset="2"/>
      <p:regular r:id="rId104"/>
    </p:embeddedFont>
  </p:embeddedFontLst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1269"/>
  </p:normalViewPr>
  <p:slideViewPr>
    <p:cSldViewPr>
      <p:cViewPr varScale="1">
        <p:scale>
          <a:sx n="88" d="100"/>
          <a:sy n="88" d="100"/>
        </p:scale>
        <p:origin x="222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102" Type="http://schemas.openxmlformats.org/officeDocument/2006/relationships/font" Target="fonts/font24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5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font" Target="fonts/font21.fntdata"/><Relationship Id="rId10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9.fntdata"/><Relationship Id="rId104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2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FFC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FFC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FFC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220467" y="1772411"/>
            <a:ext cx="4470400" cy="3348354"/>
          </a:xfrm>
          <a:custGeom>
            <a:avLst/>
            <a:gdLst/>
            <a:ahLst/>
            <a:cxnLst/>
            <a:rect l="l" t="t" r="r" b="b"/>
            <a:pathLst>
              <a:path w="4470400" h="3348354">
                <a:moveTo>
                  <a:pt x="1508506" y="134874"/>
                </a:moveTo>
                <a:lnTo>
                  <a:pt x="997204" y="695071"/>
                </a:lnTo>
                <a:lnTo>
                  <a:pt x="104775" y="747395"/>
                </a:lnTo>
                <a:lnTo>
                  <a:pt x="0" y="994917"/>
                </a:lnTo>
                <a:lnTo>
                  <a:pt x="590676" y="1628139"/>
                </a:lnTo>
                <a:lnTo>
                  <a:pt x="970152" y="1431289"/>
                </a:lnTo>
                <a:lnTo>
                  <a:pt x="1575181" y="1721739"/>
                </a:lnTo>
                <a:lnTo>
                  <a:pt x="1772031" y="2124837"/>
                </a:lnTo>
                <a:lnTo>
                  <a:pt x="1719707" y="2300859"/>
                </a:lnTo>
                <a:lnTo>
                  <a:pt x="1784731" y="2632583"/>
                </a:lnTo>
                <a:lnTo>
                  <a:pt x="1824482" y="3172079"/>
                </a:lnTo>
                <a:lnTo>
                  <a:pt x="2323084" y="3348228"/>
                </a:lnTo>
                <a:lnTo>
                  <a:pt x="2677160" y="3213354"/>
                </a:lnTo>
                <a:lnTo>
                  <a:pt x="2545334" y="2819781"/>
                </a:lnTo>
                <a:lnTo>
                  <a:pt x="3161537" y="2467483"/>
                </a:lnTo>
                <a:lnTo>
                  <a:pt x="3621912" y="2446909"/>
                </a:lnTo>
                <a:lnTo>
                  <a:pt x="3883914" y="2156460"/>
                </a:lnTo>
                <a:lnTo>
                  <a:pt x="3749040" y="1588389"/>
                </a:lnTo>
                <a:lnTo>
                  <a:pt x="4138041" y="1417065"/>
                </a:lnTo>
                <a:lnTo>
                  <a:pt x="4469891" y="720471"/>
                </a:lnTo>
                <a:lnTo>
                  <a:pt x="3998341" y="0"/>
                </a:lnTo>
              </a:path>
            </a:pathLst>
          </a:custGeom>
          <a:ln w="15240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2765" y="1698498"/>
            <a:ext cx="9100185" cy="4932045"/>
          </a:xfrm>
          <a:custGeom>
            <a:avLst/>
            <a:gdLst/>
            <a:ahLst/>
            <a:cxnLst/>
            <a:rect l="l" t="t" r="r" b="b"/>
            <a:pathLst>
              <a:path w="9100185" h="4932045">
                <a:moveTo>
                  <a:pt x="3293618" y="177800"/>
                </a:moveTo>
                <a:lnTo>
                  <a:pt x="2857119" y="490474"/>
                </a:lnTo>
                <a:lnTo>
                  <a:pt x="2517394" y="417449"/>
                </a:lnTo>
                <a:lnTo>
                  <a:pt x="1874520" y="573024"/>
                </a:lnTo>
                <a:lnTo>
                  <a:pt x="1311021" y="593725"/>
                </a:lnTo>
                <a:lnTo>
                  <a:pt x="1034796" y="1071372"/>
                </a:lnTo>
                <a:lnTo>
                  <a:pt x="1179245" y="1226947"/>
                </a:lnTo>
                <a:lnTo>
                  <a:pt x="1401445" y="1112647"/>
                </a:lnTo>
                <a:lnTo>
                  <a:pt x="1717420" y="1164971"/>
                </a:lnTo>
                <a:lnTo>
                  <a:pt x="1834895" y="1423669"/>
                </a:lnTo>
                <a:lnTo>
                  <a:pt x="1585595" y="1693544"/>
                </a:lnTo>
                <a:lnTo>
                  <a:pt x="1874520" y="1890394"/>
                </a:lnTo>
                <a:lnTo>
                  <a:pt x="2188845" y="1828418"/>
                </a:lnTo>
                <a:lnTo>
                  <a:pt x="2465070" y="2004568"/>
                </a:lnTo>
                <a:lnTo>
                  <a:pt x="3028569" y="2025269"/>
                </a:lnTo>
                <a:lnTo>
                  <a:pt x="3592068" y="2336291"/>
                </a:lnTo>
                <a:lnTo>
                  <a:pt x="3723894" y="2729991"/>
                </a:lnTo>
                <a:lnTo>
                  <a:pt x="3604768" y="3436239"/>
                </a:lnTo>
                <a:lnTo>
                  <a:pt x="3723894" y="3674237"/>
                </a:lnTo>
                <a:lnTo>
                  <a:pt x="4419092" y="3632962"/>
                </a:lnTo>
                <a:lnTo>
                  <a:pt x="4668393" y="3829812"/>
                </a:lnTo>
                <a:lnTo>
                  <a:pt x="5152517" y="3321939"/>
                </a:lnTo>
                <a:lnTo>
                  <a:pt x="5062093" y="2958465"/>
                </a:lnTo>
                <a:lnTo>
                  <a:pt x="5508117" y="2729991"/>
                </a:lnTo>
                <a:lnTo>
                  <a:pt x="5822442" y="2802890"/>
                </a:lnTo>
                <a:lnTo>
                  <a:pt x="6241542" y="2637916"/>
                </a:lnTo>
                <a:lnTo>
                  <a:pt x="6439916" y="1938020"/>
                </a:lnTo>
                <a:lnTo>
                  <a:pt x="6817740" y="1537969"/>
                </a:lnTo>
                <a:lnTo>
                  <a:pt x="7330439" y="1496694"/>
                </a:lnTo>
                <a:lnTo>
                  <a:pt x="7238364" y="1237996"/>
                </a:lnTo>
                <a:lnTo>
                  <a:pt x="6859015" y="968248"/>
                </a:lnTo>
                <a:lnTo>
                  <a:pt x="7093965" y="407924"/>
                </a:lnTo>
                <a:lnTo>
                  <a:pt x="6733539" y="74675"/>
                </a:lnTo>
              </a:path>
              <a:path w="9100185" h="4932045">
                <a:moveTo>
                  <a:pt x="128587" y="0"/>
                </a:moveTo>
                <a:lnTo>
                  <a:pt x="211137" y="520573"/>
                </a:lnTo>
                <a:lnTo>
                  <a:pt x="0" y="1057148"/>
                </a:lnTo>
                <a:lnTo>
                  <a:pt x="131762" y="1938020"/>
                </a:lnTo>
                <a:lnTo>
                  <a:pt x="655650" y="2404745"/>
                </a:lnTo>
                <a:lnTo>
                  <a:pt x="1398651" y="2698369"/>
                </a:lnTo>
                <a:lnTo>
                  <a:pt x="2286127" y="2620645"/>
                </a:lnTo>
                <a:lnTo>
                  <a:pt x="2786126" y="3079369"/>
                </a:lnTo>
                <a:lnTo>
                  <a:pt x="2624201" y="3374516"/>
                </a:lnTo>
                <a:lnTo>
                  <a:pt x="1803400" y="3399916"/>
                </a:lnTo>
                <a:lnTo>
                  <a:pt x="1446276" y="3207893"/>
                </a:lnTo>
                <a:lnTo>
                  <a:pt x="1173200" y="3399916"/>
                </a:lnTo>
                <a:lnTo>
                  <a:pt x="1514475" y="4006278"/>
                </a:lnTo>
                <a:lnTo>
                  <a:pt x="1544701" y="4611039"/>
                </a:lnTo>
                <a:lnTo>
                  <a:pt x="2398776" y="4931664"/>
                </a:lnTo>
                <a:lnTo>
                  <a:pt x="2609977" y="4638014"/>
                </a:lnTo>
                <a:lnTo>
                  <a:pt x="3297301" y="4439602"/>
                </a:lnTo>
                <a:lnTo>
                  <a:pt x="4143502" y="4701514"/>
                </a:lnTo>
                <a:lnTo>
                  <a:pt x="5115052" y="4463415"/>
                </a:lnTo>
                <a:lnTo>
                  <a:pt x="5465953" y="4638014"/>
                </a:lnTo>
                <a:lnTo>
                  <a:pt x="6129528" y="4203103"/>
                </a:lnTo>
                <a:lnTo>
                  <a:pt x="6548628" y="3668141"/>
                </a:lnTo>
                <a:lnTo>
                  <a:pt x="6935978" y="3679316"/>
                </a:lnTo>
                <a:lnTo>
                  <a:pt x="7229729" y="3880866"/>
                </a:lnTo>
                <a:lnTo>
                  <a:pt x="7961503" y="3399916"/>
                </a:lnTo>
                <a:lnTo>
                  <a:pt x="8579104" y="3468243"/>
                </a:lnTo>
                <a:lnTo>
                  <a:pt x="9099804" y="3284093"/>
                </a:lnTo>
              </a:path>
            </a:pathLst>
          </a:custGeom>
          <a:ln w="16764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84047" y="1562100"/>
            <a:ext cx="8750935" cy="4638040"/>
          </a:xfrm>
          <a:custGeom>
            <a:avLst/>
            <a:gdLst/>
            <a:ahLst/>
            <a:cxnLst/>
            <a:rect l="l" t="t" r="r" b="b"/>
            <a:pathLst>
              <a:path w="8750935" h="4638040">
                <a:moveTo>
                  <a:pt x="381025" y="256032"/>
                </a:moveTo>
                <a:lnTo>
                  <a:pt x="0" y="789432"/>
                </a:lnTo>
                <a:lnTo>
                  <a:pt x="130187" y="1559305"/>
                </a:lnTo>
                <a:lnTo>
                  <a:pt x="385787" y="1641855"/>
                </a:lnTo>
                <a:lnTo>
                  <a:pt x="750925" y="1981580"/>
                </a:lnTo>
                <a:lnTo>
                  <a:pt x="884288" y="2543556"/>
                </a:lnTo>
                <a:lnTo>
                  <a:pt x="1331976" y="2635631"/>
                </a:lnTo>
                <a:lnTo>
                  <a:pt x="1997202" y="2397506"/>
                </a:lnTo>
                <a:lnTo>
                  <a:pt x="2074926" y="2626106"/>
                </a:lnTo>
                <a:lnTo>
                  <a:pt x="2573528" y="2657856"/>
                </a:lnTo>
                <a:lnTo>
                  <a:pt x="2956052" y="3216656"/>
                </a:lnTo>
                <a:lnTo>
                  <a:pt x="2648077" y="3694556"/>
                </a:lnTo>
                <a:lnTo>
                  <a:pt x="2076577" y="3775455"/>
                </a:lnTo>
                <a:lnTo>
                  <a:pt x="1574927" y="3704081"/>
                </a:lnTo>
                <a:lnTo>
                  <a:pt x="1433576" y="3818381"/>
                </a:lnTo>
                <a:lnTo>
                  <a:pt x="1600327" y="4089844"/>
                </a:lnTo>
                <a:lnTo>
                  <a:pt x="1574927" y="4285107"/>
                </a:lnTo>
                <a:lnTo>
                  <a:pt x="1805051" y="4637532"/>
                </a:lnTo>
                <a:lnTo>
                  <a:pt x="2637028" y="4420044"/>
                </a:lnTo>
                <a:lnTo>
                  <a:pt x="2738628" y="4212082"/>
                </a:lnTo>
                <a:lnTo>
                  <a:pt x="3008503" y="4305744"/>
                </a:lnTo>
                <a:lnTo>
                  <a:pt x="3711829" y="4142231"/>
                </a:lnTo>
                <a:lnTo>
                  <a:pt x="3878453" y="4564507"/>
                </a:lnTo>
                <a:lnTo>
                  <a:pt x="4556379" y="4289869"/>
                </a:lnTo>
                <a:lnTo>
                  <a:pt x="5181854" y="4369244"/>
                </a:lnTo>
                <a:lnTo>
                  <a:pt x="5591556" y="4108894"/>
                </a:lnTo>
                <a:lnTo>
                  <a:pt x="5705856" y="3559555"/>
                </a:lnTo>
                <a:lnTo>
                  <a:pt x="6370955" y="3569080"/>
                </a:lnTo>
                <a:lnTo>
                  <a:pt x="6461506" y="3310381"/>
                </a:lnTo>
                <a:lnTo>
                  <a:pt x="6729857" y="3321430"/>
                </a:lnTo>
                <a:lnTo>
                  <a:pt x="7088632" y="3580256"/>
                </a:lnTo>
                <a:lnTo>
                  <a:pt x="7677658" y="3135757"/>
                </a:lnTo>
                <a:lnTo>
                  <a:pt x="8295132" y="3089656"/>
                </a:lnTo>
                <a:lnTo>
                  <a:pt x="8520557" y="2749931"/>
                </a:lnTo>
                <a:lnTo>
                  <a:pt x="8750808" y="2772156"/>
                </a:lnTo>
              </a:path>
              <a:path w="8750935" h="4638040">
                <a:moveTo>
                  <a:pt x="7520685" y="0"/>
                </a:moveTo>
                <a:lnTo>
                  <a:pt x="7633334" y="370077"/>
                </a:lnTo>
                <a:lnTo>
                  <a:pt x="7552435" y="1021079"/>
                </a:lnTo>
                <a:lnTo>
                  <a:pt x="8020811" y="1224407"/>
                </a:lnTo>
                <a:lnTo>
                  <a:pt x="8260460" y="1661160"/>
                </a:lnTo>
                <a:lnTo>
                  <a:pt x="8554212" y="1888236"/>
                </a:lnTo>
                <a:lnTo>
                  <a:pt x="8157336" y="1764411"/>
                </a:lnTo>
                <a:lnTo>
                  <a:pt x="7876285" y="1402334"/>
                </a:lnTo>
                <a:lnTo>
                  <a:pt x="7520685" y="1353058"/>
                </a:lnTo>
                <a:lnTo>
                  <a:pt x="7299959" y="792479"/>
                </a:lnTo>
                <a:lnTo>
                  <a:pt x="7376159" y="331850"/>
                </a:lnTo>
              </a:path>
            </a:pathLst>
          </a:custGeom>
          <a:ln w="15240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213597" y="1422653"/>
            <a:ext cx="919480" cy="1774189"/>
          </a:xfrm>
          <a:custGeom>
            <a:avLst/>
            <a:gdLst/>
            <a:ahLst/>
            <a:cxnLst/>
            <a:rect l="l" t="t" r="r" b="b"/>
            <a:pathLst>
              <a:path w="919479" h="1774189">
                <a:moveTo>
                  <a:pt x="0" y="0"/>
                </a:moveTo>
                <a:lnTo>
                  <a:pt x="203200" y="520954"/>
                </a:lnTo>
                <a:lnTo>
                  <a:pt x="14224" y="1046607"/>
                </a:lnTo>
                <a:lnTo>
                  <a:pt x="63500" y="1211707"/>
                </a:lnTo>
                <a:lnTo>
                  <a:pt x="371348" y="1173607"/>
                </a:lnTo>
                <a:lnTo>
                  <a:pt x="545973" y="1675511"/>
                </a:lnTo>
                <a:lnTo>
                  <a:pt x="918972" y="1773936"/>
                </a:lnTo>
              </a:path>
            </a:pathLst>
          </a:custGeom>
          <a:ln w="16764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225034" y="1536953"/>
            <a:ext cx="3919220" cy="3804285"/>
          </a:xfrm>
          <a:custGeom>
            <a:avLst/>
            <a:gdLst/>
            <a:ahLst/>
            <a:cxnLst/>
            <a:rect l="l" t="t" r="r" b="b"/>
            <a:pathLst>
              <a:path w="3919220" h="3804285">
                <a:moveTo>
                  <a:pt x="1774824" y="0"/>
                </a:moveTo>
                <a:lnTo>
                  <a:pt x="1871725" y="357250"/>
                </a:lnTo>
                <a:lnTo>
                  <a:pt x="2211450" y="538226"/>
                </a:lnTo>
                <a:lnTo>
                  <a:pt x="2228849" y="869950"/>
                </a:lnTo>
                <a:lnTo>
                  <a:pt x="2130424" y="1162177"/>
                </a:lnTo>
                <a:lnTo>
                  <a:pt x="2276474" y="1468501"/>
                </a:lnTo>
                <a:lnTo>
                  <a:pt x="2309875" y="1760601"/>
                </a:lnTo>
                <a:lnTo>
                  <a:pt x="2081275" y="1813052"/>
                </a:lnTo>
                <a:lnTo>
                  <a:pt x="1470024" y="2197227"/>
                </a:lnTo>
                <a:lnTo>
                  <a:pt x="1547875" y="2311527"/>
                </a:lnTo>
                <a:lnTo>
                  <a:pt x="1517649" y="2578227"/>
                </a:lnTo>
                <a:lnTo>
                  <a:pt x="1241425" y="2884678"/>
                </a:lnTo>
                <a:lnTo>
                  <a:pt x="855726" y="3140329"/>
                </a:lnTo>
                <a:lnTo>
                  <a:pt x="241300" y="3216529"/>
                </a:lnTo>
                <a:lnTo>
                  <a:pt x="30225" y="3573653"/>
                </a:lnTo>
                <a:lnTo>
                  <a:pt x="0" y="3803904"/>
                </a:lnTo>
                <a:lnTo>
                  <a:pt x="338200" y="3459353"/>
                </a:lnTo>
                <a:lnTo>
                  <a:pt x="998601" y="3318129"/>
                </a:lnTo>
                <a:lnTo>
                  <a:pt x="1419224" y="3026029"/>
                </a:lnTo>
                <a:lnTo>
                  <a:pt x="1952624" y="3153029"/>
                </a:lnTo>
                <a:lnTo>
                  <a:pt x="2647949" y="3026029"/>
                </a:lnTo>
                <a:lnTo>
                  <a:pt x="3148075" y="2770378"/>
                </a:lnTo>
                <a:lnTo>
                  <a:pt x="3197224" y="2540127"/>
                </a:lnTo>
                <a:lnTo>
                  <a:pt x="3551300" y="2375027"/>
                </a:lnTo>
                <a:lnTo>
                  <a:pt x="3744975" y="2463927"/>
                </a:lnTo>
                <a:lnTo>
                  <a:pt x="3918966" y="2350584"/>
                </a:lnTo>
              </a:path>
            </a:pathLst>
          </a:custGeom>
          <a:ln w="16764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756659" y="1693164"/>
            <a:ext cx="5023485" cy="2816860"/>
          </a:xfrm>
          <a:custGeom>
            <a:avLst/>
            <a:gdLst/>
            <a:ahLst/>
            <a:cxnLst/>
            <a:rect l="l" t="t" r="r" b="b"/>
            <a:pathLst>
              <a:path w="5023484" h="2816860">
                <a:moveTo>
                  <a:pt x="983995" y="246252"/>
                </a:moveTo>
                <a:lnTo>
                  <a:pt x="668147" y="246252"/>
                </a:lnTo>
                <a:lnTo>
                  <a:pt x="325374" y="805307"/>
                </a:lnTo>
                <a:lnTo>
                  <a:pt x="0" y="1068959"/>
                </a:lnTo>
                <a:lnTo>
                  <a:pt x="772922" y="1243711"/>
                </a:lnTo>
                <a:lnTo>
                  <a:pt x="674497" y="1602739"/>
                </a:lnTo>
                <a:lnTo>
                  <a:pt x="979297" y="1725040"/>
                </a:lnTo>
                <a:lnTo>
                  <a:pt x="790448" y="2142744"/>
                </a:lnTo>
                <a:lnTo>
                  <a:pt x="1525269" y="1644014"/>
                </a:lnTo>
                <a:lnTo>
                  <a:pt x="1469770" y="1232535"/>
                </a:lnTo>
                <a:lnTo>
                  <a:pt x="1874519" y="1189736"/>
                </a:lnTo>
                <a:lnTo>
                  <a:pt x="2220467" y="954659"/>
                </a:lnTo>
                <a:lnTo>
                  <a:pt x="2087117" y="660781"/>
                </a:lnTo>
                <a:lnTo>
                  <a:pt x="2128392" y="311276"/>
                </a:lnTo>
                <a:lnTo>
                  <a:pt x="1858644" y="260476"/>
                </a:lnTo>
                <a:lnTo>
                  <a:pt x="1472945" y="0"/>
                </a:lnTo>
                <a:lnTo>
                  <a:pt x="983995" y="246252"/>
                </a:lnTo>
                <a:close/>
              </a:path>
              <a:path w="5023484" h="2816860">
                <a:moveTo>
                  <a:pt x="4170807" y="1821814"/>
                </a:moveTo>
                <a:lnTo>
                  <a:pt x="4235958" y="1583944"/>
                </a:lnTo>
                <a:lnTo>
                  <a:pt x="4432681" y="1531620"/>
                </a:lnTo>
                <a:lnTo>
                  <a:pt x="4589780" y="1655318"/>
                </a:lnTo>
                <a:lnTo>
                  <a:pt x="4747006" y="1924939"/>
                </a:lnTo>
                <a:lnTo>
                  <a:pt x="5023104" y="1894839"/>
                </a:lnTo>
                <a:lnTo>
                  <a:pt x="5010404" y="2101088"/>
                </a:lnTo>
                <a:lnTo>
                  <a:pt x="4642231" y="2215261"/>
                </a:lnTo>
                <a:lnTo>
                  <a:pt x="4424807" y="2193036"/>
                </a:lnTo>
                <a:lnTo>
                  <a:pt x="4170807" y="2294509"/>
                </a:lnTo>
                <a:lnTo>
                  <a:pt x="3967734" y="2535555"/>
                </a:lnTo>
                <a:lnTo>
                  <a:pt x="3701034" y="2383409"/>
                </a:lnTo>
                <a:lnTo>
                  <a:pt x="3435985" y="2816352"/>
                </a:lnTo>
                <a:lnTo>
                  <a:pt x="3134487" y="2743454"/>
                </a:lnTo>
                <a:lnTo>
                  <a:pt x="3029712" y="2484882"/>
                </a:lnTo>
                <a:lnTo>
                  <a:pt x="3278886" y="2297684"/>
                </a:lnTo>
                <a:lnTo>
                  <a:pt x="3423285" y="1977263"/>
                </a:lnTo>
                <a:lnTo>
                  <a:pt x="3724910" y="1769490"/>
                </a:lnTo>
                <a:lnTo>
                  <a:pt x="4170807" y="1831339"/>
                </a:lnTo>
              </a:path>
            </a:pathLst>
          </a:custGeom>
          <a:ln w="18288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625340" y="1463039"/>
            <a:ext cx="4518660" cy="5306695"/>
          </a:xfrm>
          <a:custGeom>
            <a:avLst/>
            <a:gdLst/>
            <a:ahLst/>
            <a:cxnLst/>
            <a:rect l="l" t="t" r="r" b="b"/>
            <a:pathLst>
              <a:path w="4518659" h="5306695">
                <a:moveTo>
                  <a:pt x="4505833" y="4080764"/>
                </a:moveTo>
                <a:lnTo>
                  <a:pt x="3958082" y="4055364"/>
                </a:lnTo>
                <a:lnTo>
                  <a:pt x="3616706" y="4183976"/>
                </a:lnTo>
                <a:lnTo>
                  <a:pt x="3073781" y="4125226"/>
                </a:lnTo>
                <a:lnTo>
                  <a:pt x="2760980" y="4617453"/>
                </a:lnTo>
                <a:lnTo>
                  <a:pt x="2540254" y="4391977"/>
                </a:lnTo>
                <a:lnTo>
                  <a:pt x="2146554" y="4544415"/>
                </a:lnTo>
                <a:lnTo>
                  <a:pt x="2294255" y="4873091"/>
                </a:lnTo>
                <a:lnTo>
                  <a:pt x="1702054" y="4709541"/>
                </a:lnTo>
                <a:lnTo>
                  <a:pt x="1409827" y="4912791"/>
                </a:lnTo>
                <a:lnTo>
                  <a:pt x="0" y="5103329"/>
                </a:lnTo>
                <a:lnTo>
                  <a:pt x="457200" y="5306568"/>
                </a:lnTo>
                <a:lnTo>
                  <a:pt x="1651127" y="5128729"/>
                </a:lnTo>
                <a:lnTo>
                  <a:pt x="2019554" y="5243055"/>
                </a:lnTo>
                <a:lnTo>
                  <a:pt x="3327781" y="5152555"/>
                </a:lnTo>
                <a:lnTo>
                  <a:pt x="3683381" y="5243055"/>
                </a:lnTo>
                <a:lnTo>
                  <a:pt x="3899281" y="5001704"/>
                </a:lnTo>
                <a:lnTo>
                  <a:pt x="4305808" y="5192242"/>
                </a:lnTo>
                <a:lnTo>
                  <a:pt x="4312158" y="4593640"/>
                </a:lnTo>
                <a:lnTo>
                  <a:pt x="4518660" y="4466898"/>
                </a:lnTo>
              </a:path>
              <a:path w="4518659" h="5306695">
                <a:moveTo>
                  <a:pt x="4015740" y="0"/>
                </a:moveTo>
                <a:lnTo>
                  <a:pt x="4183888" y="497077"/>
                </a:lnTo>
                <a:lnTo>
                  <a:pt x="4183888" y="1006983"/>
                </a:lnTo>
                <a:lnTo>
                  <a:pt x="4440809" y="1356360"/>
                </a:lnTo>
                <a:lnTo>
                  <a:pt x="4456684" y="916432"/>
                </a:lnTo>
                <a:lnTo>
                  <a:pt x="4393184" y="635254"/>
                </a:lnTo>
                <a:lnTo>
                  <a:pt x="4518660" y="387153"/>
                </a:lnTo>
              </a:path>
            </a:pathLst>
          </a:custGeom>
          <a:ln w="18288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863840" y="5664708"/>
            <a:ext cx="1026160" cy="622300"/>
          </a:xfrm>
          <a:custGeom>
            <a:avLst/>
            <a:gdLst/>
            <a:ahLst/>
            <a:cxnLst/>
            <a:rect l="l" t="t" r="r" b="b"/>
            <a:pathLst>
              <a:path w="1026159" h="622300">
                <a:moveTo>
                  <a:pt x="800226" y="0"/>
                </a:moveTo>
                <a:lnTo>
                  <a:pt x="508000" y="96761"/>
                </a:lnTo>
                <a:lnTo>
                  <a:pt x="377825" y="172897"/>
                </a:lnTo>
                <a:lnTo>
                  <a:pt x="228600" y="342620"/>
                </a:lnTo>
                <a:lnTo>
                  <a:pt x="0" y="621791"/>
                </a:lnTo>
                <a:lnTo>
                  <a:pt x="571626" y="417169"/>
                </a:lnTo>
                <a:lnTo>
                  <a:pt x="685926" y="288683"/>
                </a:lnTo>
                <a:lnTo>
                  <a:pt x="1025651" y="225234"/>
                </a:lnTo>
                <a:lnTo>
                  <a:pt x="800226" y="0"/>
                </a:lnTo>
                <a:close/>
              </a:path>
            </a:pathLst>
          </a:custGeom>
          <a:ln w="18288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9247" y="3810000"/>
            <a:ext cx="4343400" cy="3048000"/>
          </a:xfrm>
          <a:custGeom>
            <a:avLst/>
            <a:gdLst/>
            <a:ahLst/>
            <a:cxnLst/>
            <a:rect l="l" t="t" r="r" b="b"/>
            <a:pathLst>
              <a:path w="4343400" h="3048000">
                <a:moveTo>
                  <a:pt x="0" y="0"/>
                </a:moveTo>
                <a:lnTo>
                  <a:pt x="152399" y="533400"/>
                </a:lnTo>
                <a:lnTo>
                  <a:pt x="609600" y="609600"/>
                </a:lnTo>
                <a:lnTo>
                  <a:pt x="914400" y="1143000"/>
                </a:lnTo>
                <a:lnTo>
                  <a:pt x="838200" y="1524000"/>
                </a:lnTo>
                <a:lnTo>
                  <a:pt x="1066800" y="1752600"/>
                </a:lnTo>
                <a:lnTo>
                  <a:pt x="914400" y="2209800"/>
                </a:lnTo>
                <a:lnTo>
                  <a:pt x="990600" y="2590800"/>
                </a:lnTo>
                <a:lnTo>
                  <a:pt x="2362200" y="2971798"/>
                </a:lnTo>
                <a:lnTo>
                  <a:pt x="2667000" y="2743200"/>
                </a:lnTo>
                <a:lnTo>
                  <a:pt x="3505200" y="2743200"/>
                </a:lnTo>
                <a:lnTo>
                  <a:pt x="3657600" y="2590800"/>
                </a:lnTo>
                <a:lnTo>
                  <a:pt x="4343400" y="2971798"/>
                </a:lnTo>
                <a:lnTo>
                  <a:pt x="4191000" y="3047999"/>
                </a:lnTo>
                <a:lnTo>
                  <a:pt x="3657600" y="2895600"/>
                </a:lnTo>
                <a:lnTo>
                  <a:pt x="3429000" y="2971798"/>
                </a:lnTo>
                <a:lnTo>
                  <a:pt x="2590800" y="3047999"/>
                </a:lnTo>
                <a:lnTo>
                  <a:pt x="2286000" y="3047999"/>
                </a:lnTo>
                <a:lnTo>
                  <a:pt x="761999" y="2895600"/>
                </a:lnTo>
                <a:lnTo>
                  <a:pt x="304800" y="2971798"/>
                </a:lnTo>
                <a:lnTo>
                  <a:pt x="152399" y="2667000"/>
                </a:lnTo>
                <a:lnTo>
                  <a:pt x="457200" y="2286000"/>
                </a:lnTo>
                <a:lnTo>
                  <a:pt x="533400" y="1752600"/>
                </a:lnTo>
                <a:lnTo>
                  <a:pt x="228600" y="1371600"/>
                </a:lnTo>
                <a:lnTo>
                  <a:pt x="381000" y="990600"/>
                </a:lnTo>
                <a:lnTo>
                  <a:pt x="76200" y="8382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336" y="6101054"/>
            <a:ext cx="153522" cy="12959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7571" y="6119786"/>
            <a:ext cx="177876" cy="117525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470128" y="6095148"/>
            <a:ext cx="170815" cy="132715"/>
          </a:xfrm>
          <a:custGeom>
            <a:avLst/>
            <a:gdLst/>
            <a:ahLst/>
            <a:cxnLst/>
            <a:rect l="l" t="t" r="r" b="b"/>
            <a:pathLst>
              <a:path w="170815" h="132714">
                <a:moveTo>
                  <a:pt x="29705" y="23482"/>
                </a:moveTo>
                <a:lnTo>
                  <a:pt x="10744" y="21615"/>
                </a:lnTo>
                <a:lnTo>
                  <a:pt x="0" y="130619"/>
                </a:lnTo>
                <a:lnTo>
                  <a:pt x="18961" y="132486"/>
                </a:lnTo>
                <a:lnTo>
                  <a:pt x="29705" y="23482"/>
                </a:lnTo>
                <a:close/>
              </a:path>
              <a:path w="170815" h="132714">
                <a:moveTo>
                  <a:pt x="78079" y="13347"/>
                </a:moveTo>
                <a:lnTo>
                  <a:pt x="59055" y="12331"/>
                </a:lnTo>
                <a:lnTo>
                  <a:pt x="53225" y="121704"/>
                </a:lnTo>
                <a:lnTo>
                  <a:pt x="72250" y="122720"/>
                </a:lnTo>
                <a:lnTo>
                  <a:pt x="78079" y="13347"/>
                </a:lnTo>
                <a:close/>
              </a:path>
              <a:path w="170815" h="132714">
                <a:moveTo>
                  <a:pt x="123113" y="115887"/>
                </a:moveTo>
                <a:lnTo>
                  <a:pt x="122491" y="6350"/>
                </a:lnTo>
                <a:lnTo>
                  <a:pt x="103441" y="6464"/>
                </a:lnTo>
                <a:lnTo>
                  <a:pt x="104063" y="116001"/>
                </a:lnTo>
                <a:lnTo>
                  <a:pt x="123113" y="115887"/>
                </a:lnTo>
                <a:close/>
              </a:path>
              <a:path w="170815" h="132714">
                <a:moveTo>
                  <a:pt x="170738" y="109537"/>
                </a:moveTo>
                <a:lnTo>
                  <a:pt x="170116" y="0"/>
                </a:lnTo>
                <a:lnTo>
                  <a:pt x="151066" y="114"/>
                </a:lnTo>
                <a:lnTo>
                  <a:pt x="151688" y="109651"/>
                </a:lnTo>
                <a:lnTo>
                  <a:pt x="170738" y="109537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3193" y="6035573"/>
            <a:ext cx="176784" cy="136550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8377" y="5932665"/>
            <a:ext cx="196481" cy="166217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1157490" y="5311901"/>
            <a:ext cx="728980" cy="675005"/>
          </a:xfrm>
          <a:custGeom>
            <a:avLst/>
            <a:gdLst/>
            <a:ahLst/>
            <a:cxnLst/>
            <a:rect l="l" t="t" r="r" b="b"/>
            <a:pathLst>
              <a:path w="728980" h="675004">
                <a:moveTo>
                  <a:pt x="61506" y="665911"/>
                </a:moveTo>
                <a:lnTo>
                  <a:pt x="17068" y="576313"/>
                </a:lnTo>
                <a:lnTo>
                  <a:pt x="0" y="584784"/>
                </a:lnTo>
                <a:lnTo>
                  <a:pt x="44450" y="674382"/>
                </a:lnTo>
                <a:lnTo>
                  <a:pt x="61506" y="665911"/>
                </a:lnTo>
                <a:close/>
              </a:path>
              <a:path w="728980" h="675004">
                <a:moveTo>
                  <a:pt x="112509" y="632980"/>
                </a:moveTo>
                <a:lnTo>
                  <a:pt x="56832" y="549948"/>
                </a:lnTo>
                <a:lnTo>
                  <a:pt x="41021" y="560552"/>
                </a:lnTo>
                <a:lnTo>
                  <a:pt x="96748" y="643597"/>
                </a:lnTo>
                <a:lnTo>
                  <a:pt x="112509" y="632980"/>
                </a:lnTo>
                <a:close/>
              </a:path>
              <a:path w="728980" h="675004">
                <a:moveTo>
                  <a:pt x="153784" y="604405"/>
                </a:moveTo>
                <a:lnTo>
                  <a:pt x="98107" y="521373"/>
                </a:lnTo>
                <a:lnTo>
                  <a:pt x="82296" y="531977"/>
                </a:lnTo>
                <a:lnTo>
                  <a:pt x="138036" y="615022"/>
                </a:lnTo>
                <a:lnTo>
                  <a:pt x="153784" y="604405"/>
                </a:lnTo>
                <a:close/>
              </a:path>
              <a:path w="728980" h="675004">
                <a:moveTo>
                  <a:pt x="198234" y="579005"/>
                </a:moveTo>
                <a:lnTo>
                  <a:pt x="142608" y="495973"/>
                </a:lnTo>
                <a:lnTo>
                  <a:pt x="126733" y="506577"/>
                </a:lnTo>
                <a:lnTo>
                  <a:pt x="182486" y="589622"/>
                </a:lnTo>
                <a:lnTo>
                  <a:pt x="198234" y="579005"/>
                </a:lnTo>
                <a:close/>
              </a:path>
              <a:path w="728980" h="675004">
                <a:moveTo>
                  <a:pt x="283959" y="511187"/>
                </a:moveTo>
                <a:lnTo>
                  <a:pt x="213347" y="440309"/>
                </a:lnTo>
                <a:lnTo>
                  <a:pt x="199885" y="453758"/>
                </a:lnTo>
                <a:lnTo>
                  <a:pt x="270370" y="524637"/>
                </a:lnTo>
                <a:lnTo>
                  <a:pt x="283959" y="511187"/>
                </a:lnTo>
                <a:close/>
              </a:path>
              <a:path w="728980" h="675004">
                <a:moveTo>
                  <a:pt x="333362" y="485990"/>
                </a:moveTo>
                <a:lnTo>
                  <a:pt x="256019" y="408368"/>
                </a:lnTo>
                <a:lnTo>
                  <a:pt x="242557" y="421805"/>
                </a:lnTo>
                <a:lnTo>
                  <a:pt x="319773" y="499427"/>
                </a:lnTo>
                <a:lnTo>
                  <a:pt x="333362" y="485990"/>
                </a:lnTo>
                <a:close/>
              </a:path>
              <a:path w="728980" h="675004">
                <a:moveTo>
                  <a:pt x="373240" y="448678"/>
                </a:moveTo>
                <a:lnTo>
                  <a:pt x="287388" y="380682"/>
                </a:lnTo>
                <a:lnTo>
                  <a:pt x="275577" y="395617"/>
                </a:lnTo>
                <a:lnTo>
                  <a:pt x="361429" y="463613"/>
                </a:lnTo>
                <a:lnTo>
                  <a:pt x="373240" y="448678"/>
                </a:lnTo>
                <a:close/>
              </a:path>
              <a:path w="728980" h="675004">
                <a:moveTo>
                  <a:pt x="411340" y="418515"/>
                </a:moveTo>
                <a:lnTo>
                  <a:pt x="325488" y="350520"/>
                </a:lnTo>
                <a:lnTo>
                  <a:pt x="313677" y="365455"/>
                </a:lnTo>
                <a:lnTo>
                  <a:pt x="399529" y="433451"/>
                </a:lnTo>
                <a:lnTo>
                  <a:pt x="411340" y="418515"/>
                </a:lnTo>
                <a:close/>
              </a:path>
              <a:path w="728980" h="675004">
                <a:moveTo>
                  <a:pt x="487794" y="342684"/>
                </a:moveTo>
                <a:lnTo>
                  <a:pt x="392798" y="288239"/>
                </a:lnTo>
                <a:lnTo>
                  <a:pt x="383273" y="304774"/>
                </a:lnTo>
                <a:lnTo>
                  <a:pt x="478396" y="359206"/>
                </a:lnTo>
                <a:lnTo>
                  <a:pt x="487794" y="342684"/>
                </a:lnTo>
                <a:close/>
              </a:path>
              <a:path w="728980" h="675004">
                <a:moveTo>
                  <a:pt x="521195" y="302996"/>
                </a:moveTo>
                <a:lnTo>
                  <a:pt x="426072" y="248539"/>
                </a:lnTo>
                <a:lnTo>
                  <a:pt x="416674" y="265049"/>
                </a:lnTo>
                <a:lnTo>
                  <a:pt x="511670" y="319519"/>
                </a:lnTo>
                <a:lnTo>
                  <a:pt x="521195" y="302996"/>
                </a:lnTo>
                <a:close/>
              </a:path>
              <a:path w="728980" h="675004">
                <a:moveTo>
                  <a:pt x="552564" y="264033"/>
                </a:moveTo>
                <a:lnTo>
                  <a:pt x="453631" y="217043"/>
                </a:lnTo>
                <a:lnTo>
                  <a:pt x="445503" y="234188"/>
                </a:lnTo>
                <a:lnTo>
                  <a:pt x="544436" y="281228"/>
                </a:lnTo>
                <a:lnTo>
                  <a:pt x="552564" y="264033"/>
                </a:lnTo>
                <a:close/>
              </a:path>
              <a:path w="728980" h="675004">
                <a:moveTo>
                  <a:pt x="581139" y="225933"/>
                </a:moveTo>
                <a:lnTo>
                  <a:pt x="482206" y="178943"/>
                </a:lnTo>
                <a:lnTo>
                  <a:pt x="474078" y="196088"/>
                </a:lnTo>
                <a:lnTo>
                  <a:pt x="573011" y="243078"/>
                </a:lnTo>
                <a:lnTo>
                  <a:pt x="581139" y="225933"/>
                </a:lnTo>
                <a:close/>
              </a:path>
              <a:path w="728980" h="675004">
                <a:moveTo>
                  <a:pt x="640702" y="146304"/>
                </a:moveTo>
                <a:lnTo>
                  <a:pt x="539102" y="105664"/>
                </a:lnTo>
                <a:lnTo>
                  <a:pt x="531990" y="123317"/>
                </a:lnTo>
                <a:lnTo>
                  <a:pt x="633717" y="163957"/>
                </a:lnTo>
                <a:lnTo>
                  <a:pt x="640702" y="146304"/>
                </a:lnTo>
                <a:close/>
              </a:path>
              <a:path w="728980" h="675004">
                <a:moveTo>
                  <a:pt x="675627" y="113030"/>
                </a:moveTo>
                <a:lnTo>
                  <a:pt x="574027" y="72263"/>
                </a:lnTo>
                <a:lnTo>
                  <a:pt x="566915" y="89916"/>
                </a:lnTo>
                <a:lnTo>
                  <a:pt x="668642" y="130683"/>
                </a:lnTo>
                <a:lnTo>
                  <a:pt x="675627" y="113030"/>
                </a:lnTo>
                <a:close/>
              </a:path>
              <a:path w="728980" h="675004">
                <a:moveTo>
                  <a:pt x="698995" y="64262"/>
                </a:moveTo>
                <a:lnTo>
                  <a:pt x="592696" y="37719"/>
                </a:lnTo>
                <a:lnTo>
                  <a:pt x="588124" y="56134"/>
                </a:lnTo>
                <a:lnTo>
                  <a:pt x="694296" y="82677"/>
                </a:lnTo>
                <a:lnTo>
                  <a:pt x="698995" y="64262"/>
                </a:lnTo>
                <a:close/>
              </a:path>
              <a:path w="728980" h="675004">
                <a:moveTo>
                  <a:pt x="728967" y="28829"/>
                </a:moveTo>
                <a:lnTo>
                  <a:pt x="613524" y="0"/>
                </a:lnTo>
                <a:lnTo>
                  <a:pt x="608825" y="18542"/>
                </a:lnTo>
                <a:lnTo>
                  <a:pt x="724395" y="47371"/>
                </a:lnTo>
                <a:lnTo>
                  <a:pt x="728967" y="28829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bg 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0639" y="5110988"/>
            <a:ext cx="179197" cy="165608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1887093" y="4909439"/>
            <a:ext cx="165100" cy="151130"/>
          </a:xfrm>
          <a:custGeom>
            <a:avLst/>
            <a:gdLst/>
            <a:ahLst/>
            <a:cxnLst/>
            <a:rect l="l" t="t" r="r" b="b"/>
            <a:pathLst>
              <a:path w="165100" h="151129">
                <a:moveTo>
                  <a:pt x="129540" y="131699"/>
                </a:moveTo>
                <a:lnTo>
                  <a:pt x="1143" y="123698"/>
                </a:lnTo>
                <a:lnTo>
                  <a:pt x="0" y="142748"/>
                </a:lnTo>
                <a:lnTo>
                  <a:pt x="128270" y="150749"/>
                </a:lnTo>
                <a:lnTo>
                  <a:pt x="129540" y="131699"/>
                </a:lnTo>
                <a:close/>
              </a:path>
              <a:path w="165100" h="151129">
                <a:moveTo>
                  <a:pt x="146494" y="86487"/>
                </a:moveTo>
                <a:lnTo>
                  <a:pt x="17907" y="86487"/>
                </a:lnTo>
                <a:lnTo>
                  <a:pt x="17907" y="105537"/>
                </a:lnTo>
                <a:lnTo>
                  <a:pt x="146494" y="105537"/>
                </a:lnTo>
                <a:lnTo>
                  <a:pt x="146494" y="86487"/>
                </a:lnTo>
                <a:close/>
              </a:path>
              <a:path w="165100" h="151129">
                <a:moveTo>
                  <a:pt x="148145" y="46736"/>
                </a:moveTo>
                <a:lnTo>
                  <a:pt x="19558" y="46736"/>
                </a:lnTo>
                <a:lnTo>
                  <a:pt x="19558" y="65786"/>
                </a:lnTo>
                <a:lnTo>
                  <a:pt x="148145" y="65786"/>
                </a:lnTo>
                <a:lnTo>
                  <a:pt x="148145" y="46736"/>
                </a:lnTo>
                <a:close/>
              </a:path>
              <a:path w="165100" h="151129">
                <a:moveTo>
                  <a:pt x="164592" y="19050"/>
                </a:moveTo>
                <a:lnTo>
                  <a:pt x="162941" y="0"/>
                </a:lnTo>
                <a:lnTo>
                  <a:pt x="34798" y="11049"/>
                </a:lnTo>
                <a:lnTo>
                  <a:pt x="36449" y="29972"/>
                </a:lnTo>
                <a:lnTo>
                  <a:pt x="164592" y="19050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34591" y="4693665"/>
            <a:ext cx="139319" cy="157987"/>
          </a:xfrm>
          <a:prstGeom prst="rect">
            <a:avLst/>
          </a:prstGeom>
        </p:spPr>
      </p:pic>
      <p:sp>
        <p:nvSpPr>
          <p:cNvPr id="35" name="bg object 35"/>
          <p:cNvSpPr/>
          <p:nvPr/>
        </p:nvSpPr>
        <p:spPr>
          <a:xfrm>
            <a:off x="7658" y="3753611"/>
            <a:ext cx="2064385" cy="2157730"/>
          </a:xfrm>
          <a:custGeom>
            <a:avLst/>
            <a:gdLst/>
            <a:ahLst/>
            <a:cxnLst/>
            <a:rect l="l" t="t" r="r" b="b"/>
            <a:pathLst>
              <a:path w="2064385" h="2157729">
                <a:moveTo>
                  <a:pt x="1109332" y="5715"/>
                </a:moveTo>
                <a:lnTo>
                  <a:pt x="1091184" y="0"/>
                </a:lnTo>
                <a:lnTo>
                  <a:pt x="1054989" y="113411"/>
                </a:lnTo>
                <a:lnTo>
                  <a:pt x="1073137" y="119126"/>
                </a:lnTo>
                <a:lnTo>
                  <a:pt x="1109332" y="5715"/>
                </a:lnTo>
                <a:close/>
              </a:path>
              <a:path w="2064385" h="2157729">
                <a:moveTo>
                  <a:pt x="1155153" y="16002"/>
                </a:moveTo>
                <a:lnTo>
                  <a:pt x="1137158" y="9779"/>
                </a:lnTo>
                <a:lnTo>
                  <a:pt x="1098080" y="122174"/>
                </a:lnTo>
                <a:lnTo>
                  <a:pt x="1116063" y="128397"/>
                </a:lnTo>
                <a:lnTo>
                  <a:pt x="1155153" y="16002"/>
                </a:lnTo>
                <a:close/>
              </a:path>
              <a:path w="2064385" h="2157729">
                <a:moveTo>
                  <a:pt x="1204366" y="22352"/>
                </a:moveTo>
                <a:lnTo>
                  <a:pt x="1186370" y="16129"/>
                </a:lnTo>
                <a:lnTo>
                  <a:pt x="1147292" y="128524"/>
                </a:lnTo>
                <a:lnTo>
                  <a:pt x="1165275" y="134747"/>
                </a:lnTo>
                <a:lnTo>
                  <a:pt x="1204366" y="22352"/>
                </a:lnTo>
                <a:close/>
              </a:path>
              <a:path w="2064385" h="2157729">
                <a:moveTo>
                  <a:pt x="1255928" y="30988"/>
                </a:moveTo>
                <a:lnTo>
                  <a:pt x="1238465" y="23368"/>
                </a:lnTo>
                <a:lnTo>
                  <a:pt x="1190967" y="132588"/>
                </a:lnTo>
                <a:lnTo>
                  <a:pt x="1208430" y="140208"/>
                </a:lnTo>
                <a:lnTo>
                  <a:pt x="1255928" y="30988"/>
                </a:lnTo>
                <a:close/>
              </a:path>
              <a:path w="2064385" h="2157729">
                <a:moveTo>
                  <a:pt x="1340319" y="59944"/>
                </a:moveTo>
                <a:lnTo>
                  <a:pt x="1323682" y="50673"/>
                </a:lnTo>
                <a:lnTo>
                  <a:pt x="1265389" y="154432"/>
                </a:lnTo>
                <a:lnTo>
                  <a:pt x="1281899" y="163703"/>
                </a:lnTo>
                <a:lnTo>
                  <a:pt x="1340319" y="59944"/>
                </a:lnTo>
                <a:close/>
              </a:path>
              <a:path w="2064385" h="2157729">
                <a:moveTo>
                  <a:pt x="1383118" y="72644"/>
                </a:moveTo>
                <a:lnTo>
                  <a:pt x="1366608" y="63373"/>
                </a:lnTo>
                <a:lnTo>
                  <a:pt x="1308188" y="167132"/>
                </a:lnTo>
                <a:lnTo>
                  <a:pt x="1324825" y="176403"/>
                </a:lnTo>
                <a:lnTo>
                  <a:pt x="1383118" y="72644"/>
                </a:lnTo>
                <a:close/>
              </a:path>
              <a:path w="2064385" h="2157729">
                <a:moveTo>
                  <a:pt x="1427060" y="79502"/>
                </a:moveTo>
                <a:lnTo>
                  <a:pt x="1410804" y="69596"/>
                </a:lnTo>
                <a:lnTo>
                  <a:pt x="1343748" y="179324"/>
                </a:lnTo>
                <a:lnTo>
                  <a:pt x="1360004" y="189230"/>
                </a:lnTo>
                <a:lnTo>
                  <a:pt x="1427060" y="79502"/>
                </a:lnTo>
                <a:close/>
              </a:path>
              <a:path w="2064385" h="2157729">
                <a:moveTo>
                  <a:pt x="1470875" y="102362"/>
                </a:moveTo>
                <a:lnTo>
                  <a:pt x="1455508" y="91059"/>
                </a:lnTo>
                <a:lnTo>
                  <a:pt x="1379308" y="194564"/>
                </a:lnTo>
                <a:lnTo>
                  <a:pt x="1394675" y="205867"/>
                </a:lnTo>
                <a:lnTo>
                  <a:pt x="1470875" y="102362"/>
                </a:lnTo>
                <a:close/>
              </a:path>
              <a:path w="2064385" h="2157729">
                <a:moveTo>
                  <a:pt x="1545678" y="137668"/>
                </a:moveTo>
                <a:lnTo>
                  <a:pt x="1531200" y="125222"/>
                </a:lnTo>
                <a:lnTo>
                  <a:pt x="1447380" y="222758"/>
                </a:lnTo>
                <a:lnTo>
                  <a:pt x="1461731" y="235204"/>
                </a:lnTo>
                <a:lnTo>
                  <a:pt x="1545678" y="137668"/>
                </a:lnTo>
                <a:close/>
              </a:path>
              <a:path w="2064385" h="2157729">
                <a:moveTo>
                  <a:pt x="1582127" y="159893"/>
                </a:moveTo>
                <a:lnTo>
                  <a:pt x="1567776" y="147447"/>
                </a:lnTo>
                <a:lnTo>
                  <a:pt x="1483829" y="244983"/>
                </a:lnTo>
                <a:lnTo>
                  <a:pt x="1498307" y="257429"/>
                </a:lnTo>
                <a:lnTo>
                  <a:pt x="1582127" y="159893"/>
                </a:lnTo>
                <a:close/>
              </a:path>
              <a:path w="2064385" h="2157729">
                <a:moveTo>
                  <a:pt x="1626819" y="174371"/>
                </a:moveTo>
                <a:lnTo>
                  <a:pt x="1612353" y="161925"/>
                </a:lnTo>
                <a:lnTo>
                  <a:pt x="1523326" y="265430"/>
                </a:lnTo>
                <a:lnTo>
                  <a:pt x="1537804" y="277876"/>
                </a:lnTo>
                <a:lnTo>
                  <a:pt x="1626819" y="174371"/>
                </a:lnTo>
                <a:close/>
              </a:path>
              <a:path w="2064385" h="2157729">
                <a:moveTo>
                  <a:pt x="1634070" y="1297432"/>
                </a:moveTo>
                <a:lnTo>
                  <a:pt x="634492" y="1227924"/>
                </a:lnTo>
                <a:lnTo>
                  <a:pt x="895692" y="494118"/>
                </a:lnTo>
                <a:lnTo>
                  <a:pt x="913104" y="554736"/>
                </a:lnTo>
                <a:lnTo>
                  <a:pt x="968819" y="554736"/>
                </a:lnTo>
                <a:lnTo>
                  <a:pt x="1049997" y="329692"/>
                </a:lnTo>
                <a:lnTo>
                  <a:pt x="999058" y="331343"/>
                </a:lnTo>
                <a:lnTo>
                  <a:pt x="941755" y="492887"/>
                </a:lnTo>
                <a:lnTo>
                  <a:pt x="921042" y="422935"/>
                </a:lnTo>
                <a:lnTo>
                  <a:pt x="956310" y="323850"/>
                </a:lnTo>
                <a:lnTo>
                  <a:pt x="938364" y="317500"/>
                </a:lnTo>
                <a:lnTo>
                  <a:pt x="911860" y="391947"/>
                </a:lnTo>
                <a:lnTo>
                  <a:pt x="889228" y="315468"/>
                </a:lnTo>
                <a:lnTo>
                  <a:pt x="839889" y="315468"/>
                </a:lnTo>
                <a:lnTo>
                  <a:pt x="763485" y="543687"/>
                </a:lnTo>
                <a:lnTo>
                  <a:pt x="808050" y="548386"/>
                </a:lnTo>
                <a:lnTo>
                  <a:pt x="865352" y="388366"/>
                </a:lnTo>
                <a:lnTo>
                  <a:pt x="886675" y="462686"/>
                </a:lnTo>
                <a:lnTo>
                  <a:pt x="614756" y="1226553"/>
                </a:lnTo>
                <a:lnTo>
                  <a:pt x="1320" y="1183894"/>
                </a:lnTo>
                <a:lnTo>
                  <a:pt x="0" y="1202944"/>
                </a:lnTo>
                <a:lnTo>
                  <a:pt x="608114" y="1245235"/>
                </a:lnTo>
                <a:lnTo>
                  <a:pt x="285673" y="2151075"/>
                </a:lnTo>
                <a:lnTo>
                  <a:pt x="303618" y="2157463"/>
                </a:lnTo>
                <a:lnTo>
                  <a:pt x="627837" y="1246606"/>
                </a:lnTo>
                <a:lnTo>
                  <a:pt x="1632788" y="1316482"/>
                </a:lnTo>
                <a:lnTo>
                  <a:pt x="1634070" y="1297432"/>
                </a:lnTo>
                <a:close/>
              </a:path>
              <a:path w="2064385" h="2157729">
                <a:moveTo>
                  <a:pt x="1662264" y="197993"/>
                </a:moveTo>
                <a:lnTo>
                  <a:pt x="1648929" y="184404"/>
                </a:lnTo>
                <a:lnTo>
                  <a:pt x="1551393" y="279908"/>
                </a:lnTo>
                <a:lnTo>
                  <a:pt x="1564728" y="293497"/>
                </a:lnTo>
                <a:lnTo>
                  <a:pt x="1662264" y="197993"/>
                </a:lnTo>
                <a:close/>
              </a:path>
              <a:path w="2064385" h="2157729">
                <a:moveTo>
                  <a:pt x="1728050" y="247269"/>
                </a:moveTo>
                <a:lnTo>
                  <a:pt x="1715477" y="232918"/>
                </a:lnTo>
                <a:lnTo>
                  <a:pt x="1612607" y="322707"/>
                </a:lnTo>
                <a:lnTo>
                  <a:pt x="1625180" y="337058"/>
                </a:lnTo>
                <a:lnTo>
                  <a:pt x="1728050" y="247269"/>
                </a:lnTo>
                <a:close/>
              </a:path>
              <a:path w="2064385" h="2157729">
                <a:moveTo>
                  <a:pt x="1761324" y="277495"/>
                </a:moveTo>
                <a:lnTo>
                  <a:pt x="1748878" y="263144"/>
                </a:lnTo>
                <a:lnTo>
                  <a:pt x="1646008" y="352806"/>
                </a:lnTo>
                <a:lnTo>
                  <a:pt x="1658454" y="367157"/>
                </a:lnTo>
                <a:lnTo>
                  <a:pt x="1761324" y="277495"/>
                </a:lnTo>
                <a:close/>
              </a:path>
              <a:path w="2064385" h="2157729">
                <a:moveTo>
                  <a:pt x="1785200" y="304419"/>
                </a:moveTo>
                <a:lnTo>
                  <a:pt x="1772627" y="290068"/>
                </a:lnTo>
                <a:lnTo>
                  <a:pt x="1669757" y="379857"/>
                </a:lnTo>
                <a:lnTo>
                  <a:pt x="1682330" y="394208"/>
                </a:lnTo>
                <a:lnTo>
                  <a:pt x="1785200" y="304419"/>
                </a:lnTo>
                <a:close/>
              </a:path>
              <a:path w="2064385" h="2157729">
                <a:moveTo>
                  <a:pt x="1815045" y="331978"/>
                </a:moveTo>
                <a:lnTo>
                  <a:pt x="1803107" y="317119"/>
                </a:lnTo>
                <a:lnTo>
                  <a:pt x="1697062" y="403098"/>
                </a:lnTo>
                <a:lnTo>
                  <a:pt x="1709000" y="417957"/>
                </a:lnTo>
                <a:lnTo>
                  <a:pt x="1815045" y="331978"/>
                </a:lnTo>
                <a:close/>
              </a:path>
              <a:path w="2064385" h="2157729">
                <a:moveTo>
                  <a:pt x="1871306" y="399669"/>
                </a:moveTo>
                <a:lnTo>
                  <a:pt x="1861146" y="383540"/>
                </a:lnTo>
                <a:lnTo>
                  <a:pt x="1745576" y="456057"/>
                </a:lnTo>
                <a:lnTo>
                  <a:pt x="1755736" y="472186"/>
                </a:lnTo>
                <a:lnTo>
                  <a:pt x="1871306" y="399669"/>
                </a:lnTo>
                <a:close/>
              </a:path>
              <a:path w="2064385" h="2157729">
                <a:moveTo>
                  <a:pt x="1892642" y="428117"/>
                </a:moveTo>
                <a:lnTo>
                  <a:pt x="1882863" y="411734"/>
                </a:lnTo>
                <a:lnTo>
                  <a:pt x="1765515" y="481584"/>
                </a:lnTo>
                <a:lnTo>
                  <a:pt x="1775294" y="497967"/>
                </a:lnTo>
                <a:lnTo>
                  <a:pt x="1892642" y="428117"/>
                </a:lnTo>
                <a:close/>
              </a:path>
              <a:path w="2064385" h="2157729">
                <a:moveTo>
                  <a:pt x="1917153" y="464820"/>
                </a:moveTo>
                <a:lnTo>
                  <a:pt x="1907882" y="448183"/>
                </a:lnTo>
                <a:lnTo>
                  <a:pt x="1788629" y="514731"/>
                </a:lnTo>
                <a:lnTo>
                  <a:pt x="1797900" y="531368"/>
                </a:lnTo>
                <a:lnTo>
                  <a:pt x="1917153" y="464820"/>
                </a:lnTo>
                <a:close/>
              </a:path>
              <a:path w="2064385" h="2157729">
                <a:moveTo>
                  <a:pt x="1937727" y="491744"/>
                </a:moveTo>
                <a:lnTo>
                  <a:pt x="1928456" y="475107"/>
                </a:lnTo>
                <a:lnTo>
                  <a:pt x="1809330" y="541782"/>
                </a:lnTo>
                <a:lnTo>
                  <a:pt x="1818601" y="558419"/>
                </a:lnTo>
                <a:lnTo>
                  <a:pt x="1937727" y="491744"/>
                </a:lnTo>
                <a:close/>
              </a:path>
              <a:path w="2064385" h="2157729">
                <a:moveTo>
                  <a:pt x="1975700" y="564007"/>
                </a:moveTo>
                <a:lnTo>
                  <a:pt x="1967445" y="546862"/>
                </a:lnTo>
                <a:lnTo>
                  <a:pt x="1844382" y="606044"/>
                </a:lnTo>
                <a:lnTo>
                  <a:pt x="1852637" y="623189"/>
                </a:lnTo>
                <a:lnTo>
                  <a:pt x="1975700" y="564007"/>
                </a:lnTo>
                <a:close/>
              </a:path>
              <a:path w="2064385" h="2157729">
                <a:moveTo>
                  <a:pt x="1994242" y="607568"/>
                </a:moveTo>
                <a:lnTo>
                  <a:pt x="1987003" y="589915"/>
                </a:lnTo>
                <a:lnTo>
                  <a:pt x="1860765" y="641858"/>
                </a:lnTo>
                <a:lnTo>
                  <a:pt x="1868004" y="659511"/>
                </a:lnTo>
                <a:lnTo>
                  <a:pt x="1994242" y="607568"/>
                </a:lnTo>
                <a:close/>
              </a:path>
              <a:path w="2064385" h="2157729">
                <a:moveTo>
                  <a:pt x="2006942" y="644017"/>
                </a:moveTo>
                <a:lnTo>
                  <a:pt x="1999703" y="626491"/>
                </a:lnTo>
                <a:lnTo>
                  <a:pt x="1873465" y="678434"/>
                </a:lnTo>
                <a:lnTo>
                  <a:pt x="1880704" y="695960"/>
                </a:lnTo>
                <a:lnTo>
                  <a:pt x="2006942" y="644017"/>
                </a:lnTo>
                <a:close/>
              </a:path>
              <a:path w="2064385" h="2157729">
                <a:moveTo>
                  <a:pt x="2022817" y="675767"/>
                </a:moveTo>
                <a:lnTo>
                  <a:pt x="2015578" y="658241"/>
                </a:lnTo>
                <a:lnTo>
                  <a:pt x="1889340" y="710184"/>
                </a:lnTo>
                <a:lnTo>
                  <a:pt x="1896579" y="727710"/>
                </a:lnTo>
                <a:lnTo>
                  <a:pt x="2022817" y="675767"/>
                </a:lnTo>
                <a:close/>
              </a:path>
              <a:path w="2064385" h="2157729">
                <a:moveTo>
                  <a:pt x="2044407" y="756158"/>
                </a:moveTo>
                <a:lnTo>
                  <a:pt x="2038184" y="738124"/>
                </a:lnTo>
                <a:lnTo>
                  <a:pt x="1909025" y="782193"/>
                </a:lnTo>
                <a:lnTo>
                  <a:pt x="1915248" y="800227"/>
                </a:lnTo>
                <a:lnTo>
                  <a:pt x="2044407" y="756158"/>
                </a:lnTo>
                <a:close/>
              </a:path>
              <a:path w="2064385" h="2157729">
                <a:moveTo>
                  <a:pt x="2054440" y="792607"/>
                </a:moveTo>
                <a:lnTo>
                  <a:pt x="2049106" y="774319"/>
                </a:lnTo>
                <a:lnTo>
                  <a:pt x="1918042" y="812419"/>
                </a:lnTo>
                <a:lnTo>
                  <a:pt x="1923376" y="830707"/>
                </a:lnTo>
                <a:lnTo>
                  <a:pt x="2054440" y="792607"/>
                </a:lnTo>
                <a:close/>
              </a:path>
              <a:path w="2064385" h="2157729">
                <a:moveTo>
                  <a:pt x="2059266" y="830707"/>
                </a:moveTo>
                <a:lnTo>
                  <a:pt x="2053932" y="812419"/>
                </a:lnTo>
                <a:lnTo>
                  <a:pt x="1922741" y="850519"/>
                </a:lnTo>
                <a:lnTo>
                  <a:pt x="1928075" y="868807"/>
                </a:lnTo>
                <a:lnTo>
                  <a:pt x="2059266" y="830707"/>
                </a:lnTo>
                <a:close/>
              </a:path>
              <a:path w="2064385" h="2157729">
                <a:moveTo>
                  <a:pt x="2064346" y="876935"/>
                </a:moveTo>
                <a:lnTo>
                  <a:pt x="2059901" y="858393"/>
                </a:lnTo>
                <a:lnTo>
                  <a:pt x="1927186" y="890016"/>
                </a:lnTo>
                <a:lnTo>
                  <a:pt x="1931631" y="908558"/>
                </a:lnTo>
                <a:lnTo>
                  <a:pt x="2064346" y="876935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5342" y="3743452"/>
            <a:ext cx="192062" cy="123571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605561" y="3764279"/>
            <a:ext cx="175260" cy="132715"/>
          </a:xfrm>
          <a:custGeom>
            <a:avLst/>
            <a:gdLst/>
            <a:ahLst/>
            <a:cxnLst/>
            <a:rect l="l" t="t" r="r" b="b"/>
            <a:pathLst>
              <a:path w="175259" h="132714">
                <a:moveTo>
                  <a:pt x="25539" y="23368"/>
                </a:moveTo>
                <a:lnTo>
                  <a:pt x="6527" y="22225"/>
                </a:lnTo>
                <a:lnTo>
                  <a:pt x="0" y="131572"/>
                </a:lnTo>
                <a:lnTo>
                  <a:pt x="19011" y="132715"/>
                </a:lnTo>
                <a:lnTo>
                  <a:pt x="25539" y="23368"/>
                </a:lnTo>
                <a:close/>
              </a:path>
              <a:path w="175259" h="132714">
                <a:moveTo>
                  <a:pt x="70548" y="13335"/>
                </a:moveTo>
                <a:lnTo>
                  <a:pt x="51498" y="13081"/>
                </a:lnTo>
                <a:lnTo>
                  <a:pt x="50241" y="122555"/>
                </a:lnTo>
                <a:lnTo>
                  <a:pt x="69291" y="122809"/>
                </a:lnTo>
                <a:lnTo>
                  <a:pt x="70548" y="13335"/>
                </a:lnTo>
                <a:close/>
              </a:path>
              <a:path w="175259" h="132714">
                <a:moveTo>
                  <a:pt x="125653" y="7112"/>
                </a:moveTo>
                <a:lnTo>
                  <a:pt x="106616" y="6604"/>
                </a:lnTo>
                <a:lnTo>
                  <a:pt x="103085" y="116078"/>
                </a:lnTo>
                <a:lnTo>
                  <a:pt x="122123" y="116586"/>
                </a:lnTo>
                <a:lnTo>
                  <a:pt x="125653" y="7112"/>
                </a:lnTo>
                <a:close/>
              </a:path>
              <a:path w="175259" h="132714">
                <a:moveTo>
                  <a:pt x="175247" y="1270"/>
                </a:moveTo>
                <a:lnTo>
                  <a:pt x="156235" y="0"/>
                </a:lnTo>
                <a:lnTo>
                  <a:pt x="148755" y="109220"/>
                </a:lnTo>
                <a:lnTo>
                  <a:pt x="167754" y="110490"/>
                </a:lnTo>
                <a:lnTo>
                  <a:pt x="175247" y="1270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bg 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7149" y="3805173"/>
            <a:ext cx="180416" cy="157352"/>
          </a:xfrm>
          <a:prstGeom prst="rect">
            <a:avLst/>
          </a:prstGeom>
        </p:spPr>
      </p:pic>
      <p:sp>
        <p:nvSpPr>
          <p:cNvPr id="39" name="bg object 39"/>
          <p:cNvSpPr/>
          <p:nvPr/>
        </p:nvSpPr>
        <p:spPr>
          <a:xfrm>
            <a:off x="24347" y="4007358"/>
            <a:ext cx="70485" cy="94615"/>
          </a:xfrm>
          <a:custGeom>
            <a:avLst/>
            <a:gdLst/>
            <a:ahLst/>
            <a:cxnLst/>
            <a:rect l="l" t="t" r="r" b="b"/>
            <a:pathLst>
              <a:path w="70485" h="94614">
                <a:moveTo>
                  <a:pt x="15988" y="0"/>
                </a:moveTo>
                <a:lnTo>
                  <a:pt x="0" y="10287"/>
                </a:lnTo>
                <a:lnTo>
                  <a:pt x="54380" y="94234"/>
                </a:lnTo>
                <a:lnTo>
                  <a:pt x="70368" y="83947"/>
                </a:lnTo>
                <a:lnTo>
                  <a:pt x="15988" y="0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bg object 4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0298" y="3892803"/>
            <a:ext cx="192058" cy="159131"/>
          </a:xfrm>
          <a:prstGeom prst="rect">
            <a:avLst/>
          </a:prstGeom>
        </p:spPr>
      </p:pic>
      <p:sp>
        <p:nvSpPr>
          <p:cNvPr id="41" name="bg object 41"/>
          <p:cNvSpPr/>
          <p:nvPr/>
        </p:nvSpPr>
        <p:spPr>
          <a:xfrm>
            <a:off x="3695" y="3640073"/>
            <a:ext cx="2193925" cy="2694940"/>
          </a:xfrm>
          <a:custGeom>
            <a:avLst/>
            <a:gdLst/>
            <a:ahLst/>
            <a:cxnLst/>
            <a:rect l="l" t="t" r="r" b="b"/>
            <a:pathLst>
              <a:path w="2193925" h="2694940">
                <a:moveTo>
                  <a:pt x="111658" y="1685417"/>
                </a:moveTo>
                <a:lnTo>
                  <a:pt x="101765" y="1669161"/>
                </a:lnTo>
                <a:lnTo>
                  <a:pt x="0" y="1731010"/>
                </a:lnTo>
                <a:lnTo>
                  <a:pt x="9893" y="1747266"/>
                </a:lnTo>
                <a:lnTo>
                  <a:pt x="111658" y="1685417"/>
                </a:lnTo>
                <a:close/>
              </a:path>
              <a:path w="2193925" h="2694940">
                <a:moveTo>
                  <a:pt x="132346" y="434213"/>
                </a:moveTo>
                <a:lnTo>
                  <a:pt x="29235" y="251841"/>
                </a:lnTo>
                <a:lnTo>
                  <a:pt x="12661" y="261239"/>
                </a:lnTo>
                <a:lnTo>
                  <a:pt x="115760" y="443611"/>
                </a:lnTo>
                <a:lnTo>
                  <a:pt x="132346" y="434213"/>
                </a:lnTo>
                <a:close/>
              </a:path>
              <a:path w="2193925" h="2694940">
                <a:moveTo>
                  <a:pt x="232613" y="2481567"/>
                </a:moveTo>
                <a:lnTo>
                  <a:pt x="214884" y="2474620"/>
                </a:lnTo>
                <a:lnTo>
                  <a:pt x="131470" y="2687459"/>
                </a:lnTo>
                <a:lnTo>
                  <a:pt x="149212" y="2694406"/>
                </a:lnTo>
                <a:lnTo>
                  <a:pt x="232613" y="2481567"/>
                </a:lnTo>
                <a:close/>
              </a:path>
              <a:path w="2193925" h="2694940">
                <a:moveTo>
                  <a:pt x="356336" y="329438"/>
                </a:moveTo>
                <a:lnTo>
                  <a:pt x="295859" y="128778"/>
                </a:lnTo>
                <a:lnTo>
                  <a:pt x="277622" y="134239"/>
                </a:lnTo>
                <a:lnTo>
                  <a:pt x="338099" y="334899"/>
                </a:lnTo>
                <a:lnTo>
                  <a:pt x="356336" y="329438"/>
                </a:lnTo>
                <a:close/>
              </a:path>
              <a:path w="2193925" h="2694940">
                <a:moveTo>
                  <a:pt x="362635" y="962660"/>
                </a:moveTo>
                <a:lnTo>
                  <a:pt x="140817" y="648970"/>
                </a:lnTo>
                <a:lnTo>
                  <a:pt x="125272" y="659892"/>
                </a:lnTo>
                <a:lnTo>
                  <a:pt x="347091" y="973582"/>
                </a:lnTo>
                <a:lnTo>
                  <a:pt x="362635" y="962660"/>
                </a:lnTo>
                <a:close/>
              </a:path>
              <a:path w="2193925" h="2694940">
                <a:moveTo>
                  <a:pt x="448906" y="2477579"/>
                </a:moveTo>
                <a:lnTo>
                  <a:pt x="430060" y="2474772"/>
                </a:lnTo>
                <a:lnTo>
                  <a:pt x="397776" y="2691447"/>
                </a:lnTo>
                <a:lnTo>
                  <a:pt x="416623" y="2694254"/>
                </a:lnTo>
                <a:lnTo>
                  <a:pt x="448906" y="2477579"/>
                </a:lnTo>
                <a:close/>
              </a:path>
              <a:path w="2193925" h="2694940">
                <a:moveTo>
                  <a:pt x="688390" y="2653830"/>
                </a:moveTo>
                <a:lnTo>
                  <a:pt x="678980" y="2444496"/>
                </a:lnTo>
                <a:lnTo>
                  <a:pt x="659942" y="2445347"/>
                </a:lnTo>
                <a:lnTo>
                  <a:pt x="669353" y="2654681"/>
                </a:lnTo>
                <a:lnTo>
                  <a:pt x="688390" y="2653830"/>
                </a:lnTo>
                <a:close/>
              </a:path>
              <a:path w="2193925" h="2694940">
                <a:moveTo>
                  <a:pt x="838555" y="14859"/>
                </a:moveTo>
                <a:lnTo>
                  <a:pt x="819645" y="12446"/>
                </a:lnTo>
                <a:lnTo>
                  <a:pt x="792353" y="229743"/>
                </a:lnTo>
                <a:lnTo>
                  <a:pt x="811263" y="232156"/>
                </a:lnTo>
                <a:lnTo>
                  <a:pt x="838555" y="14859"/>
                </a:lnTo>
                <a:close/>
              </a:path>
              <a:path w="2193925" h="2694940">
                <a:moveTo>
                  <a:pt x="966063" y="2575306"/>
                </a:moveTo>
                <a:lnTo>
                  <a:pt x="911847" y="2372893"/>
                </a:lnTo>
                <a:lnTo>
                  <a:pt x="893445" y="2377821"/>
                </a:lnTo>
                <a:lnTo>
                  <a:pt x="947661" y="2580233"/>
                </a:lnTo>
                <a:lnTo>
                  <a:pt x="966063" y="2575306"/>
                </a:lnTo>
                <a:close/>
              </a:path>
              <a:path w="2193925" h="2694940">
                <a:moveTo>
                  <a:pt x="1109649" y="5969"/>
                </a:moveTo>
                <a:lnTo>
                  <a:pt x="1091565" y="0"/>
                </a:lnTo>
                <a:lnTo>
                  <a:pt x="1016558" y="225933"/>
                </a:lnTo>
                <a:lnTo>
                  <a:pt x="1034643" y="231902"/>
                </a:lnTo>
                <a:lnTo>
                  <a:pt x="1109649" y="5969"/>
                </a:lnTo>
                <a:close/>
              </a:path>
              <a:path w="2193925" h="2694940">
                <a:moveTo>
                  <a:pt x="1118285" y="2042109"/>
                </a:moveTo>
                <a:lnTo>
                  <a:pt x="896467" y="1728470"/>
                </a:lnTo>
                <a:lnTo>
                  <a:pt x="880922" y="1739392"/>
                </a:lnTo>
                <a:lnTo>
                  <a:pt x="1102741" y="2053107"/>
                </a:lnTo>
                <a:lnTo>
                  <a:pt x="1118285" y="2042109"/>
                </a:lnTo>
                <a:close/>
              </a:path>
              <a:path w="2193925" h="2694940">
                <a:moveTo>
                  <a:pt x="1220101" y="2456459"/>
                </a:moveTo>
                <a:lnTo>
                  <a:pt x="1126337" y="2269058"/>
                </a:lnTo>
                <a:lnTo>
                  <a:pt x="1109306" y="2277580"/>
                </a:lnTo>
                <a:lnTo>
                  <a:pt x="1203071" y="2464993"/>
                </a:lnTo>
                <a:lnTo>
                  <a:pt x="1220101" y="2456459"/>
                </a:lnTo>
                <a:close/>
              </a:path>
              <a:path w="2193925" h="2694940">
                <a:moveTo>
                  <a:pt x="1360030" y="53975"/>
                </a:moveTo>
                <a:lnTo>
                  <a:pt x="1343266" y="44704"/>
                </a:lnTo>
                <a:lnTo>
                  <a:pt x="1225016" y="260477"/>
                </a:lnTo>
                <a:lnTo>
                  <a:pt x="1241717" y="269748"/>
                </a:lnTo>
                <a:lnTo>
                  <a:pt x="1360030" y="53975"/>
                </a:lnTo>
                <a:close/>
              </a:path>
              <a:path w="2193925" h="2694940">
                <a:moveTo>
                  <a:pt x="1465059" y="2299589"/>
                </a:moveTo>
                <a:lnTo>
                  <a:pt x="1333233" y="2136724"/>
                </a:lnTo>
                <a:lnTo>
                  <a:pt x="1318374" y="2148713"/>
                </a:lnTo>
                <a:lnTo>
                  <a:pt x="1450200" y="2311577"/>
                </a:lnTo>
                <a:lnTo>
                  <a:pt x="1465059" y="2299589"/>
                </a:lnTo>
                <a:close/>
              </a:path>
              <a:path w="2193925" h="2694940">
                <a:moveTo>
                  <a:pt x="1579105" y="772922"/>
                </a:moveTo>
                <a:lnTo>
                  <a:pt x="1569326" y="756666"/>
                </a:lnTo>
                <a:lnTo>
                  <a:pt x="1139177" y="1017905"/>
                </a:lnTo>
                <a:lnTo>
                  <a:pt x="1149070" y="1034161"/>
                </a:lnTo>
                <a:lnTo>
                  <a:pt x="1579105" y="772922"/>
                </a:lnTo>
                <a:close/>
              </a:path>
              <a:path w="2193925" h="2694940">
                <a:moveTo>
                  <a:pt x="1595488" y="126746"/>
                </a:moveTo>
                <a:lnTo>
                  <a:pt x="1580248" y="115316"/>
                </a:lnTo>
                <a:lnTo>
                  <a:pt x="1421244" y="327406"/>
                </a:lnTo>
                <a:lnTo>
                  <a:pt x="1436484" y="338836"/>
                </a:lnTo>
                <a:lnTo>
                  <a:pt x="1595488" y="126746"/>
                </a:lnTo>
                <a:close/>
              </a:path>
              <a:path w="2193925" h="2694940">
                <a:moveTo>
                  <a:pt x="1669656" y="1357884"/>
                </a:moveTo>
                <a:lnTo>
                  <a:pt x="1411846" y="1338834"/>
                </a:lnTo>
                <a:lnTo>
                  <a:pt x="1345044" y="1510284"/>
                </a:lnTo>
                <a:lnTo>
                  <a:pt x="1392796" y="1519809"/>
                </a:lnTo>
                <a:lnTo>
                  <a:pt x="1440548" y="1386459"/>
                </a:lnTo>
                <a:lnTo>
                  <a:pt x="1507350" y="1395984"/>
                </a:lnTo>
                <a:lnTo>
                  <a:pt x="1469123" y="1510284"/>
                </a:lnTo>
                <a:lnTo>
                  <a:pt x="1507350" y="1510284"/>
                </a:lnTo>
                <a:lnTo>
                  <a:pt x="1555102" y="1395984"/>
                </a:lnTo>
                <a:lnTo>
                  <a:pt x="1602854" y="1395984"/>
                </a:lnTo>
                <a:lnTo>
                  <a:pt x="1564627" y="1519809"/>
                </a:lnTo>
                <a:lnTo>
                  <a:pt x="1612379" y="1529334"/>
                </a:lnTo>
                <a:lnTo>
                  <a:pt x="1669656" y="1357884"/>
                </a:lnTo>
                <a:close/>
              </a:path>
              <a:path w="2193925" h="2694940">
                <a:moveTo>
                  <a:pt x="1681594" y="2107908"/>
                </a:moveTo>
                <a:lnTo>
                  <a:pt x="1509636" y="1988210"/>
                </a:lnTo>
                <a:lnTo>
                  <a:pt x="1498714" y="2003844"/>
                </a:lnTo>
                <a:lnTo>
                  <a:pt x="1670672" y="2123554"/>
                </a:lnTo>
                <a:lnTo>
                  <a:pt x="1681594" y="2107908"/>
                </a:lnTo>
                <a:close/>
              </a:path>
              <a:path w="2193925" h="2694940">
                <a:moveTo>
                  <a:pt x="1793608" y="249047"/>
                </a:moveTo>
                <a:lnTo>
                  <a:pt x="1780527" y="235331"/>
                </a:lnTo>
                <a:lnTo>
                  <a:pt x="1588249" y="417830"/>
                </a:lnTo>
                <a:lnTo>
                  <a:pt x="1601330" y="431546"/>
                </a:lnTo>
                <a:lnTo>
                  <a:pt x="1793608" y="249047"/>
                </a:lnTo>
                <a:close/>
              </a:path>
              <a:path w="2193925" h="2694940">
                <a:moveTo>
                  <a:pt x="1864474" y="1909445"/>
                </a:moveTo>
                <a:lnTo>
                  <a:pt x="1663814" y="1813687"/>
                </a:lnTo>
                <a:lnTo>
                  <a:pt x="1655559" y="1830959"/>
                </a:lnTo>
                <a:lnTo>
                  <a:pt x="1856219" y="1926590"/>
                </a:lnTo>
                <a:lnTo>
                  <a:pt x="1864474" y="1909445"/>
                </a:lnTo>
                <a:close/>
              </a:path>
              <a:path w="2193925" h="2694940">
                <a:moveTo>
                  <a:pt x="1956295" y="399161"/>
                </a:moveTo>
                <a:lnTo>
                  <a:pt x="1944865" y="383794"/>
                </a:lnTo>
                <a:lnTo>
                  <a:pt x="1724139" y="547116"/>
                </a:lnTo>
                <a:lnTo>
                  <a:pt x="1735442" y="562483"/>
                </a:lnTo>
                <a:lnTo>
                  <a:pt x="1956295" y="399161"/>
                </a:lnTo>
                <a:close/>
              </a:path>
              <a:path w="2193925" h="2694940">
                <a:moveTo>
                  <a:pt x="2021446" y="1681607"/>
                </a:moveTo>
                <a:lnTo>
                  <a:pt x="1788147" y="1633601"/>
                </a:lnTo>
                <a:lnTo>
                  <a:pt x="1784337" y="1652270"/>
                </a:lnTo>
                <a:lnTo>
                  <a:pt x="2017636" y="1700276"/>
                </a:lnTo>
                <a:lnTo>
                  <a:pt x="2021446" y="1681607"/>
                </a:lnTo>
                <a:close/>
              </a:path>
              <a:path w="2193925" h="2694940">
                <a:moveTo>
                  <a:pt x="2070468" y="581152"/>
                </a:moveTo>
                <a:lnTo>
                  <a:pt x="2061324" y="564388"/>
                </a:lnTo>
                <a:lnTo>
                  <a:pt x="1829041" y="692150"/>
                </a:lnTo>
                <a:lnTo>
                  <a:pt x="1838185" y="708914"/>
                </a:lnTo>
                <a:lnTo>
                  <a:pt x="2070468" y="581152"/>
                </a:lnTo>
                <a:close/>
              </a:path>
              <a:path w="2193925" h="2694940">
                <a:moveTo>
                  <a:pt x="2158733" y="787019"/>
                </a:moveTo>
                <a:lnTo>
                  <a:pt x="2152383" y="769112"/>
                </a:lnTo>
                <a:lnTo>
                  <a:pt x="1902574" y="857758"/>
                </a:lnTo>
                <a:lnTo>
                  <a:pt x="1908924" y="875665"/>
                </a:lnTo>
                <a:lnTo>
                  <a:pt x="2158733" y="787019"/>
                </a:lnTo>
                <a:close/>
              </a:path>
              <a:path w="2193925" h="2694940">
                <a:moveTo>
                  <a:pt x="2187435" y="1235075"/>
                </a:moveTo>
                <a:lnTo>
                  <a:pt x="2185784" y="1216152"/>
                </a:lnTo>
                <a:lnTo>
                  <a:pt x="1921624" y="1238377"/>
                </a:lnTo>
                <a:lnTo>
                  <a:pt x="1923148" y="1257300"/>
                </a:lnTo>
                <a:lnTo>
                  <a:pt x="2187435" y="1235075"/>
                </a:lnTo>
                <a:close/>
              </a:path>
              <a:path w="2193925" h="2694940">
                <a:moveTo>
                  <a:pt x="2193912" y="1001268"/>
                </a:moveTo>
                <a:lnTo>
                  <a:pt x="2189721" y="982726"/>
                </a:lnTo>
                <a:lnTo>
                  <a:pt x="1931022" y="1040384"/>
                </a:lnTo>
                <a:lnTo>
                  <a:pt x="1935086" y="1058926"/>
                </a:lnTo>
                <a:lnTo>
                  <a:pt x="2193912" y="1001268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bg object 4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480" y="4207764"/>
            <a:ext cx="283464" cy="237744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74419" y="5559552"/>
            <a:ext cx="132588" cy="123443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24939" y="4311396"/>
            <a:ext cx="210311" cy="219456"/>
          </a:xfrm>
          <a:prstGeom prst="rect">
            <a:avLst/>
          </a:prstGeom>
        </p:spPr>
      </p:pic>
      <p:sp>
        <p:nvSpPr>
          <p:cNvPr id="45" name="bg object 45"/>
          <p:cNvSpPr/>
          <p:nvPr/>
        </p:nvSpPr>
        <p:spPr>
          <a:xfrm>
            <a:off x="10668" y="3687444"/>
            <a:ext cx="2113915" cy="2518410"/>
          </a:xfrm>
          <a:custGeom>
            <a:avLst/>
            <a:gdLst/>
            <a:ahLst/>
            <a:cxnLst/>
            <a:rect l="l" t="t" r="r" b="b"/>
            <a:pathLst>
              <a:path w="2113915" h="2518410">
                <a:moveTo>
                  <a:pt x="10668" y="2403983"/>
                </a:moveTo>
                <a:lnTo>
                  <a:pt x="0" y="2403983"/>
                </a:lnTo>
                <a:lnTo>
                  <a:pt x="0" y="2422271"/>
                </a:lnTo>
                <a:lnTo>
                  <a:pt x="10668" y="2403983"/>
                </a:lnTo>
                <a:close/>
              </a:path>
              <a:path w="2113915" h="2518410">
                <a:moveTo>
                  <a:pt x="48768" y="434594"/>
                </a:moveTo>
                <a:lnTo>
                  <a:pt x="0" y="367919"/>
                </a:lnTo>
                <a:lnTo>
                  <a:pt x="0" y="406019"/>
                </a:lnTo>
                <a:lnTo>
                  <a:pt x="29260" y="444119"/>
                </a:lnTo>
                <a:lnTo>
                  <a:pt x="48768" y="434594"/>
                </a:lnTo>
                <a:close/>
              </a:path>
              <a:path w="2113915" h="2518410">
                <a:moveTo>
                  <a:pt x="57912" y="2413127"/>
                </a:moveTo>
                <a:lnTo>
                  <a:pt x="38608" y="2413127"/>
                </a:lnTo>
                <a:lnTo>
                  <a:pt x="0" y="2470480"/>
                </a:lnTo>
                <a:lnTo>
                  <a:pt x="0" y="2518283"/>
                </a:lnTo>
                <a:lnTo>
                  <a:pt x="57912" y="2413127"/>
                </a:lnTo>
                <a:close/>
              </a:path>
              <a:path w="2113915" h="2518410">
                <a:moveTo>
                  <a:pt x="575081" y="218694"/>
                </a:moveTo>
                <a:lnTo>
                  <a:pt x="562432" y="0"/>
                </a:lnTo>
                <a:lnTo>
                  <a:pt x="543407" y="1016"/>
                </a:lnTo>
                <a:lnTo>
                  <a:pt x="556056" y="219710"/>
                </a:lnTo>
                <a:lnTo>
                  <a:pt x="575081" y="218694"/>
                </a:lnTo>
                <a:close/>
              </a:path>
              <a:path w="2113915" h="2518410">
                <a:moveTo>
                  <a:pt x="2113788" y="1403223"/>
                </a:moveTo>
                <a:lnTo>
                  <a:pt x="1858772" y="1385062"/>
                </a:lnTo>
                <a:lnTo>
                  <a:pt x="1857502" y="1404112"/>
                </a:lnTo>
                <a:lnTo>
                  <a:pt x="2112391" y="1422273"/>
                </a:lnTo>
                <a:lnTo>
                  <a:pt x="2113788" y="1403223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bg 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0979" y="5674478"/>
            <a:ext cx="223837" cy="24168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91276" y="5632897"/>
            <a:ext cx="94315" cy="118132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564" y="113487"/>
            <a:ext cx="8138871" cy="1367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FFC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3928" y="1656079"/>
            <a:ext cx="8272145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7.png"/><Relationship Id="rId26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5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4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5.pn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5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7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7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image" Target="../media/image14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8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1.png"/><Relationship Id="rId3" Type="http://schemas.openxmlformats.org/officeDocument/2006/relationships/image" Target="../media/image2.png"/><Relationship Id="rId21" Type="http://schemas.openxmlformats.org/officeDocument/2006/relationships/image" Target="../media/image15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5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5.png"/><Relationship Id="rId3" Type="http://schemas.openxmlformats.org/officeDocument/2006/relationships/image" Target="../media/image2.png"/><Relationship Id="rId21" Type="http://schemas.openxmlformats.org/officeDocument/2006/relationships/image" Target="../media/image15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16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6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60.png"/><Relationship Id="rId10" Type="http://schemas.openxmlformats.org/officeDocument/2006/relationships/image" Target="../media/image9.png"/><Relationship Id="rId19" Type="http://schemas.openxmlformats.org/officeDocument/2006/relationships/image" Target="../media/image1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16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26" Type="http://schemas.openxmlformats.org/officeDocument/2006/relationships/image" Target="../media/image209.png"/><Relationship Id="rId3" Type="http://schemas.openxmlformats.org/officeDocument/2006/relationships/image" Target="../media/image186.png"/><Relationship Id="rId21" Type="http://schemas.openxmlformats.org/officeDocument/2006/relationships/image" Target="../media/image204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5" Type="http://schemas.openxmlformats.org/officeDocument/2006/relationships/image" Target="../media/image208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24" Type="http://schemas.openxmlformats.org/officeDocument/2006/relationships/image" Target="../media/image207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Relationship Id="rId27" Type="http://schemas.openxmlformats.org/officeDocument/2006/relationships/image" Target="../media/image2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2.png"/><Relationship Id="rId26" Type="http://schemas.openxmlformats.org/officeDocument/2006/relationships/image" Target="../media/image218.png"/><Relationship Id="rId3" Type="http://schemas.openxmlformats.org/officeDocument/2006/relationships/image" Target="../media/image2.png"/><Relationship Id="rId21" Type="http://schemas.openxmlformats.org/officeDocument/2006/relationships/image" Target="../media/image2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5" Type="http://schemas.openxmlformats.org/officeDocument/2006/relationships/image" Target="../media/image21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12.pn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5.png"/><Relationship Id="rId28" Type="http://schemas.openxmlformats.org/officeDocument/2006/relationships/image" Target="../media/image209.png"/><Relationship Id="rId10" Type="http://schemas.openxmlformats.org/officeDocument/2006/relationships/image" Target="../media/image9.png"/><Relationship Id="rId19" Type="http://schemas.openxmlformats.org/officeDocument/2006/relationships/image" Target="../media/image211.png"/><Relationship Id="rId31" Type="http://schemas.openxmlformats.org/officeDocument/2006/relationships/image" Target="../media/image2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Relationship Id="rId30" Type="http://schemas.openxmlformats.org/officeDocument/2006/relationships/image" Target="../media/image2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2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27.png"/><Relationship Id="rId26" Type="http://schemas.openxmlformats.org/officeDocument/2006/relationships/image" Target="../media/image237.png"/><Relationship Id="rId39" Type="http://schemas.openxmlformats.org/officeDocument/2006/relationships/image" Target="../media/image250.png"/><Relationship Id="rId21" Type="http://schemas.openxmlformats.org/officeDocument/2006/relationships/image" Target="../media/image232.png"/><Relationship Id="rId34" Type="http://schemas.openxmlformats.org/officeDocument/2006/relationships/image" Target="../media/image24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41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5.png"/><Relationship Id="rId32" Type="http://schemas.openxmlformats.org/officeDocument/2006/relationships/image" Target="../media/image243.png"/><Relationship Id="rId37" Type="http://schemas.openxmlformats.org/officeDocument/2006/relationships/image" Target="../media/image248.png"/><Relationship Id="rId40" Type="http://schemas.openxmlformats.org/officeDocument/2006/relationships/image" Target="../media/image25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47.png"/><Relationship Id="rId10" Type="http://schemas.openxmlformats.org/officeDocument/2006/relationships/image" Target="../media/image9.png"/><Relationship Id="rId19" Type="http://schemas.openxmlformats.org/officeDocument/2006/relationships/image" Target="../media/image230.png"/><Relationship Id="rId31" Type="http://schemas.openxmlformats.org/officeDocument/2006/relationships/image" Target="../media/image2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46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5" Type="http://schemas.openxmlformats.org/officeDocument/2006/relationships/image" Target="../media/image236.png"/><Relationship Id="rId33" Type="http://schemas.openxmlformats.org/officeDocument/2006/relationships/image" Target="../media/image244.png"/><Relationship Id="rId38" Type="http://schemas.openxmlformats.org/officeDocument/2006/relationships/image" Target="../media/image2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3" Type="http://schemas.openxmlformats.org/officeDocument/2006/relationships/image" Target="../media/image257.png"/><Relationship Id="rId21" Type="http://schemas.openxmlformats.org/officeDocument/2006/relationships/image" Target="../media/image275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8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8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284.png"/><Relationship Id="rId26" Type="http://schemas.openxmlformats.org/officeDocument/2006/relationships/image" Target="../media/image292.png"/><Relationship Id="rId3" Type="http://schemas.openxmlformats.org/officeDocument/2006/relationships/image" Target="../media/image2.png"/><Relationship Id="rId21" Type="http://schemas.openxmlformats.org/officeDocument/2006/relationships/image" Target="../media/image28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91.png"/><Relationship Id="rId33" Type="http://schemas.openxmlformats.org/officeDocument/2006/relationships/image" Target="../media/image299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86.png"/><Relationship Id="rId29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90.png"/><Relationship Id="rId32" Type="http://schemas.openxmlformats.org/officeDocument/2006/relationships/image" Target="../media/image2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89.png"/><Relationship Id="rId28" Type="http://schemas.openxmlformats.org/officeDocument/2006/relationships/image" Target="../media/image294.png"/><Relationship Id="rId10" Type="http://schemas.openxmlformats.org/officeDocument/2006/relationships/image" Target="../media/image9.png"/><Relationship Id="rId19" Type="http://schemas.openxmlformats.org/officeDocument/2006/relationships/image" Target="../media/image285.png"/><Relationship Id="rId31" Type="http://schemas.openxmlformats.org/officeDocument/2006/relationships/image" Target="../media/image29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88.png"/><Relationship Id="rId27" Type="http://schemas.openxmlformats.org/officeDocument/2006/relationships/image" Target="../media/image293.png"/><Relationship Id="rId30" Type="http://schemas.openxmlformats.org/officeDocument/2006/relationships/image" Target="../media/image296.png"/><Relationship Id="rId8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259.png"/><Relationship Id="rId10" Type="http://schemas.openxmlformats.org/officeDocument/2006/relationships/image" Target="../media/image312.png"/><Relationship Id="rId4" Type="http://schemas.openxmlformats.org/officeDocument/2006/relationships/image" Target="../media/image307.png"/><Relationship Id="rId9" Type="http://schemas.openxmlformats.org/officeDocument/2006/relationships/image" Target="../media/image3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0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jpg"/><Relationship Id="rId4" Type="http://schemas.openxmlformats.org/officeDocument/2006/relationships/image" Target="../media/image3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8107" y="2418588"/>
            <a:ext cx="4406265" cy="1502410"/>
            <a:chOff x="2388107" y="2418588"/>
            <a:chExt cx="4406265" cy="1502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8107" y="2418588"/>
              <a:ext cx="3907409" cy="15024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0" y="2418588"/>
              <a:ext cx="1383665" cy="150241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8826" y="2621102"/>
            <a:ext cx="35471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5" dirty="0"/>
              <a:t>Основы</a:t>
            </a:r>
            <a:r>
              <a:rPr sz="5400" spc="-80" dirty="0"/>
              <a:t> </a:t>
            </a:r>
            <a:r>
              <a:rPr sz="5400" spc="-20" dirty="0"/>
              <a:t>С#</a:t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270166" y="79438"/>
            <a:ext cx="7026909" cy="217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использование директивы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импортирует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все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имена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из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заданного</a:t>
            </a:r>
            <a:endParaRPr sz="3200" dirty="0">
              <a:latin typeface="Tahoma"/>
              <a:cs typeface="Tahoma"/>
            </a:endParaRPr>
          </a:p>
          <a:p>
            <a:pPr marL="355600" marR="198120">
              <a:lnSpc>
                <a:spcPct val="100000"/>
              </a:lnSpc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пространства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имён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окружающее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пространство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имён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39" y="2429255"/>
            <a:ext cx="9052560" cy="4124325"/>
          </a:xfrm>
          <a:custGeom>
            <a:avLst/>
            <a:gdLst/>
            <a:ahLst/>
            <a:cxnLst/>
            <a:rect l="l" t="t" r="r" b="b"/>
            <a:pathLst>
              <a:path w="9052560" h="4124325">
                <a:moveTo>
                  <a:pt x="0" y="4123944"/>
                </a:moveTo>
                <a:lnTo>
                  <a:pt x="9052560" y="4123944"/>
                </a:lnTo>
                <a:lnTo>
                  <a:pt x="9052560" y="0"/>
                </a:lnTo>
                <a:lnTo>
                  <a:pt x="0" y="0"/>
                </a:lnTo>
                <a:lnTo>
                  <a:pt x="0" y="4123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2145" y="2537205"/>
            <a:ext cx="87630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sz="1800" spc="-10" dirty="0">
                <a:latin typeface="Courier New"/>
                <a:cs typeface="Courier New"/>
              </a:rPr>
              <a:t>MyCompany.Utilities; </a:t>
            </a:r>
            <a:r>
              <a:rPr sz="1800" spc="-10" dirty="0">
                <a:solidFill>
                  <a:srgbClr val="008000"/>
                </a:solidFill>
                <a:latin typeface="Courier New"/>
                <a:cs typeface="Courier New"/>
              </a:rPr>
              <a:t>//резервируем пространство MyCompany. </a:t>
            </a:r>
            <a:r>
              <a:rPr sz="1800" spc="-107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namespace</a:t>
            </a:r>
            <a:r>
              <a:rPr sz="18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ConsoleApplication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6007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2B91AE"/>
                </a:solidFill>
                <a:latin typeface="Courier New"/>
                <a:cs typeface="Courier New"/>
              </a:rPr>
              <a:t>EntryPoint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566" y="3634867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5133" y="3903091"/>
            <a:ext cx="248094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00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90725" y="4457522"/>
            <a:ext cx="57600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MyCompany.Utilities.</a:t>
            </a:r>
            <a:r>
              <a:rPr sz="1800" spc="-10" dirty="0">
                <a:solidFill>
                  <a:srgbClr val="2B91AE"/>
                </a:solidFill>
                <a:latin typeface="Courier New"/>
                <a:cs typeface="Courier New"/>
              </a:rPr>
              <a:t>SomeUtility</a:t>
            </a:r>
            <a:r>
              <a:rPr sz="1800" spc="-60" dirty="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su1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endParaRPr sz="1800">
              <a:latin typeface="Courier New"/>
              <a:cs typeface="Courier New"/>
            </a:endParaRPr>
          </a:p>
          <a:p>
            <a:pPr marL="5581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MyCompany.Utilities.</a:t>
            </a:r>
            <a:r>
              <a:rPr sz="1800" spc="-10" dirty="0">
                <a:solidFill>
                  <a:srgbClr val="2B91AE"/>
                </a:solidFill>
                <a:latin typeface="Courier New"/>
                <a:cs typeface="Courier New"/>
              </a:rPr>
              <a:t>SomeUtility</a:t>
            </a:r>
            <a:r>
              <a:rPr sz="1800" spc="-10" dirty="0">
                <a:latin typeface="Courier New"/>
                <a:cs typeface="Courier New"/>
              </a:rPr>
              <a:t>();</a:t>
            </a:r>
            <a:endParaRPr sz="1800">
              <a:latin typeface="Courier New"/>
              <a:cs typeface="Courier New"/>
            </a:endParaRPr>
          </a:p>
          <a:p>
            <a:pPr marL="12700" marR="824865">
              <a:lnSpc>
                <a:spcPct val="100000"/>
              </a:lnSpc>
            </a:pPr>
            <a:r>
              <a:rPr sz="1800" spc="-10" dirty="0">
                <a:solidFill>
                  <a:srgbClr val="008000"/>
                </a:solidFill>
                <a:latin typeface="Courier New"/>
                <a:cs typeface="Courier New"/>
              </a:rPr>
              <a:t>//аналогично, благодаря using </a:t>
            </a:r>
            <a:r>
              <a:rPr sz="1800" spc="-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2B91AE"/>
                </a:solidFill>
                <a:latin typeface="Courier New"/>
                <a:cs typeface="Courier New"/>
              </a:rPr>
              <a:t>SomeUtility </a:t>
            </a:r>
            <a:r>
              <a:rPr sz="1800" spc="-10" dirty="0">
                <a:latin typeface="Courier New"/>
                <a:cs typeface="Courier New"/>
              </a:rPr>
              <a:t>su2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2B91AE"/>
                </a:solidFill>
                <a:latin typeface="Courier New"/>
                <a:cs typeface="Courier New"/>
              </a:rPr>
              <a:t>SomeUtility</a:t>
            </a:r>
            <a:r>
              <a:rPr sz="1800" spc="-10" dirty="0">
                <a:latin typeface="Courier New"/>
                <a:cs typeface="Courier New"/>
              </a:rPr>
              <a:t>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566" y="5829706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2145" y="6103721"/>
            <a:ext cx="163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9364" y="3788664"/>
            <a:ext cx="2871470" cy="368935"/>
          </a:xfrm>
          <a:prstGeom prst="rect">
            <a:avLst/>
          </a:prstGeom>
          <a:solidFill>
            <a:srgbClr val="2C2D36"/>
          </a:solidFill>
        </p:spPr>
        <p:txBody>
          <a:bodyPr vert="horz" wrap="square" lIns="0" tIns="4571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9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не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хватает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лаконичности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31664" y="4143628"/>
            <a:ext cx="1441450" cy="367030"/>
          </a:xfrm>
          <a:custGeom>
            <a:avLst/>
            <a:gdLst/>
            <a:ahLst/>
            <a:cxnLst/>
            <a:rect l="l" t="t" r="r" b="b"/>
            <a:pathLst>
              <a:path w="1441450" h="367029">
                <a:moveTo>
                  <a:pt x="65405" y="292862"/>
                </a:moveTo>
                <a:lnTo>
                  <a:pt x="0" y="347472"/>
                </a:lnTo>
                <a:lnTo>
                  <a:pt x="82931" y="367030"/>
                </a:lnTo>
                <a:lnTo>
                  <a:pt x="76328" y="339090"/>
                </a:lnTo>
                <a:lnTo>
                  <a:pt x="63246" y="339090"/>
                </a:lnTo>
                <a:lnTo>
                  <a:pt x="60325" y="326771"/>
                </a:lnTo>
                <a:lnTo>
                  <a:pt x="72723" y="323831"/>
                </a:lnTo>
                <a:lnTo>
                  <a:pt x="65405" y="292862"/>
                </a:lnTo>
                <a:close/>
              </a:path>
              <a:path w="1441450" h="367029">
                <a:moveTo>
                  <a:pt x="72723" y="323831"/>
                </a:moveTo>
                <a:lnTo>
                  <a:pt x="60325" y="326771"/>
                </a:lnTo>
                <a:lnTo>
                  <a:pt x="63246" y="339090"/>
                </a:lnTo>
                <a:lnTo>
                  <a:pt x="75634" y="336153"/>
                </a:lnTo>
                <a:lnTo>
                  <a:pt x="72723" y="323831"/>
                </a:lnTo>
                <a:close/>
              </a:path>
              <a:path w="1441450" h="367029">
                <a:moveTo>
                  <a:pt x="75634" y="336153"/>
                </a:moveTo>
                <a:lnTo>
                  <a:pt x="63246" y="339090"/>
                </a:lnTo>
                <a:lnTo>
                  <a:pt x="76328" y="339090"/>
                </a:lnTo>
                <a:lnTo>
                  <a:pt x="75634" y="336153"/>
                </a:lnTo>
                <a:close/>
              </a:path>
              <a:path w="1441450" h="367029">
                <a:moveTo>
                  <a:pt x="1438402" y="0"/>
                </a:moveTo>
                <a:lnTo>
                  <a:pt x="72723" y="323831"/>
                </a:lnTo>
                <a:lnTo>
                  <a:pt x="75634" y="336153"/>
                </a:lnTo>
                <a:lnTo>
                  <a:pt x="1441323" y="12446"/>
                </a:lnTo>
                <a:lnTo>
                  <a:pt x="14384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31975" y="5852159"/>
            <a:ext cx="7576184" cy="646430"/>
          </a:xfrm>
          <a:prstGeom prst="rect">
            <a:avLst/>
          </a:prstGeom>
          <a:solidFill>
            <a:srgbClr val="2C2D36"/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заставляет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компилятор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C#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добавлять</a:t>
            </a:r>
            <a:endParaRPr sz="1800">
              <a:latin typeface="Tahoma"/>
              <a:cs typeface="Tahoma"/>
            </a:endParaRPr>
          </a:p>
          <a:p>
            <a:pPr marL="9144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к имени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указанный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префикс,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пока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не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будет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найдено совпадение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8244"/>
            <a:ext cx="8455152" cy="60655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27576" y="2162555"/>
            <a:ext cx="3970020" cy="368935"/>
          </a:xfrm>
          <a:prstGeom prst="rect">
            <a:avLst/>
          </a:prstGeom>
          <a:solidFill>
            <a:srgbClr val="2C2D36"/>
          </a:solidFill>
        </p:spPr>
        <p:txBody>
          <a:bodyPr vert="horz" wrap="square" lIns="0" tIns="438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описаны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типы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обработки строк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39339" y="565150"/>
            <a:ext cx="4572000" cy="5372735"/>
            <a:chOff x="2339339" y="565150"/>
            <a:chExt cx="4572000" cy="5372735"/>
          </a:xfrm>
        </p:grpSpPr>
        <p:sp>
          <p:nvSpPr>
            <p:cNvPr id="5" name="object 5"/>
            <p:cNvSpPr/>
            <p:nvPr/>
          </p:nvSpPr>
          <p:spPr>
            <a:xfrm>
              <a:off x="2916936" y="565149"/>
              <a:ext cx="1584325" cy="1574800"/>
            </a:xfrm>
            <a:custGeom>
              <a:avLst/>
              <a:gdLst/>
              <a:ahLst/>
              <a:cxnLst/>
              <a:rect l="l" t="t" r="r" b="b"/>
              <a:pathLst>
                <a:path w="1584325" h="1574800">
                  <a:moveTo>
                    <a:pt x="508508" y="12700"/>
                  </a:moveTo>
                  <a:lnTo>
                    <a:pt x="507492" y="0"/>
                  </a:lnTo>
                  <a:lnTo>
                    <a:pt x="75501" y="33820"/>
                  </a:lnTo>
                  <a:lnTo>
                    <a:pt x="73025" y="2159"/>
                  </a:lnTo>
                  <a:lnTo>
                    <a:pt x="0" y="46101"/>
                  </a:lnTo>
                  <a:lnTo>
                    <a:pt x="78994" y="78105"/>
                  </a:lnTo>
                  <a:lnTo>
                    <a:pt x="76568" y="47371"/>
                  </a:lnTo>
                  <a:lnTo>
                    <a:pt x="76492" y="46380"/>
                  </a:lnTo>
                  <a:lnTo>
                    <a:pt x="508508" y="12700"/>
                  </a:lnTo>
                  <a:close/>
                </a:path>
                <a:path w="1584325" h="1574800">
                  <a:moveTo>
                    <a:pt x="1584071" y="1561846"/>
                  </a:moveTo>
                  <a:lnTo>
                    <a:pt x="793965" y="1429956"/>
                  </a:lnTo>
                  <a:lnTo>
                    <a:pt x="794321" y="1427861"/>
                  </a:lnTo>
                  <a:lnTo>
                    <a:pt x="799211" y="1398651"/>
                  </a:lnTo>
                  <a:lnTo>
                    <a:pt x="717804" y="1423670"/>
                  </a:lnTo>
                  <a:lnTo>
                    <a:pt x="786638" y="1473835"/>
                  </a:lnTo>
                  <a:lnTo>
                    <a:pt x="791870" y="1442529"/>
                  </a:lnTo>
                  <a:lnTo>
                    <a:pt x="1581912" y="1574419"/>
                  </a:lnTo>
                  <a:lnTo>
                    <a:pt x="1584071" y="156184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39339" y="5013959"/>
              <a:ext cx="4572000" cy="923925"/>
            </a:xfrm>
            <a:custGeom>
              <a:avLst/>
              <a:gdLst/>
              <a:ahLst/>
              <a:cxnLst/>
              <a:rect l="l" t="t" r="r" b="b"/>
              <a:pathLst>
                <a:path w="4572000" h="923925">
                  <a:moveTo>
                    <a:pt x="4572000" y="0"/>
                  </a:moveTo>
                  <a:lnTo>
                    <a:pt x="0" y="0"/>
                  </a:lnTo>
                  <a:lnTo>
                    <a:pt x="0" y="923543"/>
                  </a:lnTo>
                  <a:lnTo>
                    <a:pt x="4572000" y="923543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54552" y="195071"/>
            <a:ext cx="4572000" cy="6464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 marR="506730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содержит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фундаментальные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базовые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классы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платформы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.NET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8969" y="5045709"/>
            <a:ext cx="36474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Физически пространства имен </a:t>
            </a:r>
            <a:r>
              <a:rPr sz="18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находятся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подключаемых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библиотеках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dll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01259" y="2759964"/>
            <a:ext cx="4142740" cy="2946400"/>
            <a:chOff x="5001259" y="2759964"/>
            <a:chExt cx="4142740" cy="29464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247" y="2759964"/>
              <a:ext cx="2968751" cy="29458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01259" y="4442968"/>
              <a:ext cx="1657985" cy="576580"/>
            </a:xfrm>
            <a:custGeom>
              <a:avLst/>
              <a:gdLst/>
              <a:ahLst/>
              <a:cxnLst/>
              <a:rect l="l" t="t" r="r" b="b"/>
              <a:pathLst>
                <a:path w="1657984" h="576579">
                  <a:moveTo>
                    <a:pt x="1583539" y="29988"/>
                  </a:moveTo>
                  <a:lnTo>
                    <a:pt x="0" y="564514"/>
                  </a:lnTo>
                  <a:lnTo>
                    <a:pt x="4063" y="576452"/>
                  </a:lnTo>
                  <a:lnTo>
                    <a:pt x="1587616" y="42048"/>
                  </a:lnTo>
                  <a:lnTo>
                    <a:pt x="1583539" y="29988"/>
                  </a:lnTo>
                  <a:close/>
                </a:path>
                <a:path w="1657984" h="576579">
                  <a:moveTo>
                    <a:pt x="1643626" y="25907"/>
                  </a:moveTo>
                  <a:lnTo>
                    <a:pt x="1595628" y="25907"/>
                  </a:lnTo>
                  <a:lnTo>
                    <a:pt x="1599691" y="37972"/>
                  </a:lnTo>
                  <a:lnTo>
                    <a:pt x="1587616" y="42048"/>
                  </a:lnTo>
                  <a:lnTo>
                    <a:pt x="1597787" y="72135"/>
                  </a:lnTo>
                  <a:lnTo>
                    <a:pt x="1643626" y="25907"/>
                  </a:lnTo>
                  <a:close/>
                </a:path>
                <a:path w="1657984" h="576579">
                  <a:moveTo>
                    <a:pt x="1595628" y="25907"/>
                  </a:moveTo>
                  <a:lnTo>
                    <a:pt x="1583539" y="29988"/>
                  </a:lnTo>
                  <a:lnTo>
                    <a:pt x="1587616" y="42048"/>
                  </a:lnTo>
                  <a:lnTo>
                    <a:pt x="1599691" y="37972"/>
                  </a:lnTo>
                  <a:lnTo>
                    <a:pt x="1595628" y="25907"/>
                  </a:lnTo>
                  <a:close/>
                </a:path>
                <a:path w="1657984" h="576579">
                  <a:moveTo>
                    <a:pt x="1573403" y="0"/>
                  </a:moveTo>
                  <a:lnTo>
                    <a:pt x="1583539" y="29988"/>
                  </a:lnTo>
                  <a:lnTo>
                    <a:pt x="1595628" y="25907"/>
                  </a:lnTo>
                  <a:lnTo>
                    <a:pt x="1643626" y="25907"/>
                  </a:lnTo>
                  <a:lnTo>
                    <a:pt x="1657731" y="11683"/>
                  </a:lnTo>
                  <a:lnTo>
                    <a:pt x="1573403" y="0"/>
                  </a:lnTo>
                  <a:close/>
                </a:path>
              </a:pathLst>
            </a:custGeom>
            <a:solidFill>
              <a:srgbClr val="99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1514906"/>
            <a:ext cx="6077585" cy="897890"/>
            <a:chOff x="202692" y="1514906"/>
            <a:chExt cx="6077585" cy="897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692" y="1656626"/>
              <a:ext cx="728281" cy="678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107" y="1514906"/>
              <a:ext cx="3495929" cy="897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947" y="2071159"/>
              <a:ext cx="5182997" cy="806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7287" y="1514906"/>
              <a:ext cx="1474977" cy="8974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0644" y="1514906"/>
              <a:ext cx="830402" cy="8974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9347" y="1514906"/>
              <a:ext cx="1590928" cy="89745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80491" y="1630121"/>
            <a:ext cx="55073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псевдонимы</a:t>
            </a:r>
            <a:r>
              <a:rPr sz="32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2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(alias)</a:t>
            </a:r>
            <a:r>
              <a:rPr sz="3200" b="1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имен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0124" y="2357627"/>
            <a:ext cx="8914130" cy="3477895"/>
          </a:xfrm>
          <a:custGeom>
            <a:avLst/>
            <a:gdLst/>
            <a:ahLst/>
            <a:cxnLst/>
            <a:rect l="l" t="t" r="r" b="b"/>
            <a:pathLst>
              <a:path w="8914130" h="3477895">
                <a:moveTo>
                  <a:pt x="0" y="3477767"/>
                </a:moveTo>
                <a:lnTo>
                  <a:pt x="8913876" y="3477767"/>
                </a:lnTo>
                <a:lnTo>
                  <a:pt x="8913876" y="0"/>
                </a:lnTo>
                <a:lnTo>
                  <a:pt x="0" y="0"/>
                </a:lnTo>
                <a:lnTo>
                  <a:pt x="0" y="34777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0219" y="2385187"/>
            <a:ext cx="871347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sz="2000" spc="-5" dirty="0">
                <a:solidFill>
                  <a:srgbClr val="2B91AE"/>
                </a:solidFill>
                <a:latin typeface="Courier New"/>
                <a:cs typeface="Courier New"/>
              </a:rPr>
              <a:t>SomeUtil</a:t>
            </a:r>
            <a:r>
              <a:rPr sz="2000" spc="10" dirty="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=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MyCompany.Utilities.</a:t>
            </a:r>
            <a:r>
              <a:rPr sz="2000" spc="-5" dirty="0">
                <a:solidFill>
                  <a:srgbClr val="2B91AE"/>
                </a:solidFill>
                <a:latin typeface="Courier New"/>
                <a:cs typeface="Courier New"/>
              </a:rPr>
              <a:t>SomeUtility</a:t>
            </a:r>
            <a:r>
              <a:rPr sz="2000" spc="-5" dirty="0">
                <a:latin typeface="Courier New"/>
                <a:cs typeface="Courier New"/>
              </a:rPr>
              <a:t>;</a:t>
            </a:r>
            <a:r>
              <a:rPr sz="2000" spc="10" dirty="0"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urier New"/>
                <a:cs typeface="Courier New"/>
              </a:rPr>
              <a:t>//псевд </a:t>
            </a:r>
            <a:r>
              <a:rPr sz="2000" spc="-118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namespace</a:t>
            </a:r>
            <a:r>
              <a:rPr sz="20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ConsoleApplication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20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20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B91AE"/>
                </a:solidFill>
                <a:latin typeface="Courier New"/>
                <a:cs typeface="Courier New"/>
              </a:rPr>
              <a:t>EntryPoint</a:t>
            </a:r>
            <a:endParaRPr sz="2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2000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20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20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Main()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spc="-5" dirty="0">
                <a:solidFill>
                  <a:srgbClr val="2B91AE"/>
                </a:solidFill>
                <a:latin typeface="Courier New"/>
                <a:cs typeface="Courier New"/>
              </a:rPr>
              <a:t>SomeUtil </a:t>
            </a:r>
            <a:r>
              <a:rPr sz="2000" spc="-5" dirty="0">
                <a:latin typeface="Courier New"/>
                <a:cs typeface="Courier New"/>
              </a:rPr>
              <a:t>su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=</a:t>
            </a:r>
            <a:r>
              <a:rPr sz="2000" spc="-5" dirty="0"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20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B91AE"/>
                </a:solidFill>
                <a:latin typeface="Courier New"/>
                <a:cs typeface="Courier New"/>
              </a:rPr>
              <a:t>SomeUtil</a:t>
            </a:r>
            <a:r>
              <a:rPr sz="2000" spc="-5" dirty="0">
                <a:latin typeface="Courier New"/>
                <a:cs typeface="Courier New"/>
              </a:rPr>
              <a:t>();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55904" y="228600"/>
            <a:ext cx="8086725" cy="12014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3815" rIns="0" bIns="0" rtlCol="0">
            <a:spAutoFit/>
          </a:bodyPr>
          <a:lstStyle/>
          <a:p>
            <a:pPr marL="90805" marR="771525">
              <a:lnSpc>
                <a:spcPct val="100000"/>
              </a:lnSpc>
              <a:spcBef>
                <a:spcPts val="345"/>
              </a:spcBef>
              <a:tabLst>
                <a:tab pos="1787525" algn="l"/>
              </a:tabLst>
            </a:pPr>
            <a:r>
              <a:rPr sz="2400" dirty="0">
                <a:solidFill>
                  <a:srgbClr val="FFFFFF"/>
                </a:solidFill>
              </a:rPr>
              <a:t>форма </a:t>
            </a:r>
            <a:r>
              <a:rPr sz="2400" spc="-5" dirty="0">
                <a:solidFill>
                  <a:srgbClr val="FFFFFF"/>
                </a:solidFill>
              </a:rPr>
              <a:t>директивы </a:t>
            </a:r>
            <a:r>
              <a:rPr sz="2400" dirty="0">
                <a:solidFill>
                  <a:srgbClr val="FFFFFF"/>
                </a:solidFill>
              </a:rPr>
              <a:t>using, </a:t>
            </a:r>
            <a:r>
              <a:rPr sz="2400" spc="-5" dirty="0">
                <a:solidFill>
                  <a:srgbClr val="FFFFFF"/>
                </a:solidFill>
              </a:rPr>
              <a:t>позволяющая создать </a:t>
            </a:r>
            <a:r>
              <a:rPr sz="2400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псевдоним	</a:t>
            </a:r>
            <a:r>
              <a:rPr sz="2400" dirty="0">
                <a:solidFill>
                  <a:srgbClr val="FFFFFF"/>
                </a:solidFill>
              </a:rPr>
              <a:t>для</a:t>
            </a:r>
            <a:r>
              <a:rPr sz="2400" spc="-40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отдельного</a:t>
            </a:r>
            <a:r>
              <a:rPr sz="2400" spc="-3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типа</a:t>
            </a:r>
            <a:r>
              <a:rPr sz="2400" spc="-20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или</a:t>
            </a:r>
            <a:r>
              <a:rPr sz="2400" spc="-1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пространства </a:t>
            </a:r>
            <a:r>
              <a:rPr sz="2400" spc="-73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имен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21891" y="4909439"/>
              <a:ext cx="130175" cy="30480"/>
            </a:xfrm>
            <a:custGeom>
              <a:avLst/>
              <a:gdLst/>
              <a:ahLst/>
              <a:cxnLst/>
              <a:rect l="l" t="t" r="r" b="b"/>
              <a:pathLst>
                <a:path w="130175" h="30479">
                  <a:moveTo>
                    <a:pt x="128142" y="0"/>
                  </a:moveTo>
                  <a:lnTo>
                    <a:pt x="0" y="11049"/>
                  </a:lnTo>
                  <a:lnTo>
                    <a:pt x="1650" y="29972"/>
                  </a:lnTo>
                  <a:lnTo>
                    <a:pt x="129793" y="19050"/>
                  </a:lnTo>
                  <a:lnTo>
                    <a:pt x="128142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887" y="4828081"/>
              <a:ext cx="334862" cy="294286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0" y="0"/>
            <a:ext cx="2406650" cy="812165"/>
            <a:chOff x="0" y="0"/>
            <a:chExt cx="2406650" cy="812165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308862" cy="81203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7240" y="0"/>
              <a:ext cx="706958" cy="81203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2500" y="0"/>
              <a:ext cx="1453641" cy="812038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142138" y="29667"/>
            <a:ext cx="19989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5" dirty="0">
                <a:solidFill>
                  <a:srgbClr val="FFFFFF"/>
                </a:solidFill>
                <a:latin typeface="Tahoma"/>
                <a:cs typeface="Tahoma"/>
              </a:rPr>
              <a:t>XM</a:t>
            </a:r>
            <a:r>
              <a:rPr sz="3200" b="1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200" b="1" dirty="0">
                <a:solidFill>
                  <a:srgbClr val="FFFFFF"/>
                </a:solidFill>
                <a:latin typeface="Tahoma"/>
                <a:cs typeface="Tahoma"/>
              </a:rPr>
              <a:t>теги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499922"/>
            <a:ext cx="7856220" cy="2555875"/>
            <a:chOff x="0" y="499922"/>
            <a:chExt cx="7856220" cy="2555875"/>
          </a:xfrm>
        </p:grpSpPr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499922"/>
              <a:ext cx="7856093" cy="89745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5363" y="987602"/>
              <a:ext cx="2232533" cy="8974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1572818"/>
              <a:ext cx="1028509" cy="8974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2158034"/>
              <a:ext cx="2448814" cy="89745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42138" y="615441"/>
            <a:ext cx="7328534" cy="2172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для создания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самодокументированных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классов.</a:t>
            </a:r>
            <a:endParaRPr sz="3200">
              <a:latin typeface="Tahoma"/>
              <a:cs typeface="Tahoma"/>
            </a:endParaRPr>
          </a:p>
          <a:p>
            <a:pPr marL="12700" marR="5291455">
              <a:lnSpc>
                <a:spcPts val="4610"/>
              </a:lnSpc>
              <a:spcBef>
                <a:spcPts val="95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///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Напри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м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0" y="3785615"/>
            <a:ext cx="9144000" cy="2246630"/>
          </a:xfrm>
          <a:custGeom>
            <a:avLst/>
            <a:gdLst/>
            <a:ahLst/>
            <a:cxnLst/>
            <a:rect l="l" t="t" r="r" b="b"/>
            <a:pathLst>
              <a:path w="9144000" h="2246629">
                <a:moveTo>
                  <a:pt x="0" y="2246376"/>
                </a:moveTo>
                <a:lnTo>
                  <a:pt x="9144000" y="2246376"/>
                </a:lnTo>
                <a:lnTo>
                  <a:pt x="9144000" y="0"/>
                </a:lnTo>
                <a:lnTo>
                  <a:pt x="0" y="0"/>
                </a:lnTo>
                <a:lnTo>
                  <a:pt x="0" y="2246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60095" y="3798265"/>
            <a:ext cx="2792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808080"/>
                </a:solidFill>
                <a:latin typeface="Courier New"/>
                <a:cs typeface="Courier New"/>
              </a:rPr>
              <a:t>///</a:t>
            </a:r>
            <a:r>
              <a:rPr sz="2800" spc="-9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Courier New"/>
                <a:cs typeface="Courier New"/>
              </a:rPr>
              <a:t>&lt;summary&gt;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0095" y="4225544"/>
            <a:ext cx="8961755" cy="1751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808080"/>
                </a:solidFill>
                <a:latin typeface="Courier New"/>
                <a:cs typeface="Courier New"/>
              </a:rPr>
              <a:t>///</a:t>
            </a:r>
            <a:r>
              <a:rPr sz="2800" spc="-3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008000"/>
                </a:solidFill>
                <a:latin typeface="Courier New"/>
                <a:cs typeface="Courier New"/>
              </a:rPr>
              <a:t>Точка</a:t>
            </a:r>
            <a:r>
              <a:rPr sz="2800" spc="-3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008000"/>
                </a:solidFill>
                <a:latin typeface="Courier New"/>
                <a:cs typeface="Courier New"/>
              </a:rPr>
              <a:t>входа</a:t>
            </a:r>
            <a:r>
              <a:rPr sz="2800" spc="-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008000"/>
                </a:solidFill>
                <a:latin typeface="Courier New"/>
                <a:cs typeface="Courier New"/>
              </a:rPr>
              <a:t>приложения.</a:t>
            </a:r>
            <a:endParaRPr sz="2800" dirty="0">
              <a:latin typeface="Courier New"/>
              <a:cs typeface="Courier New"/>
            </a:endParaRPr>
          </a:p>
          <a:p>
            <a:pPr marL="12700">
              <a:lnSpc>
                <a:spcPts val="3325"/>
              </a:lnSpc>
            </a:pPr>
            <a:r>
              <a:rPr sz="2800" spc="-5" dirty="0">
                <a:solidFill>
                  <a:srgbClr val="808080"/>
                </a:solidFill>
                <a:latin typeface="Courier New"/>
                <a:cs typeface="Courier New"/>
              </a:rPr>
              <a:t>///</a:t>
            </a:r>
            <a:r>
              <a:rPr sz="2800" spc="-6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Courier New"/>
                <a:cs typeface="Courier New"/>
              </a:rPr>
              <a:t>&lt;/s</a:t>
            </a:r>
            <a:r>
              <a:rPr lang="en-US" sz="2800" spc="-10" dirty="0">
                <a:solidFill>
                  <a:srgbClr val="808080"/>
                </a:solidFill>
                <a:latin typeface="Courier New"/>
                <a:cs typeface="Courier New"/>
              </a:rPr>
              <a:t>ummary</a:t>
            </a:r>
            <a:r>
              <a:rPr sz="2800" strike="noStrike" spc="-10" dirty="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2800" dirty="0">
              <a:latin typeface="Courier New"/>
              <a:cs typeface="Courier New"/>
            </a:endParaRPr>
          </a:p>
          <a:p>
            <a:pPr marL="12700" marR="5080">
              <a:lnSpc>
                <a:spcPts val="3360"/>
              </a:lnSpc>
              <a:spcBef>
                <a:spcPts val="65"/>
              </a:spcBef>
            </a:pPr>
            <a:r>
              <a:rPr sz="2800" spc="-5" dirty="0">
                <a:solidFill>
                  <a:srgbClr val="808080"/>
                </a:solidFill>
                <a:latin typeface="Courier New"/>
                <a:cs typeface="Courier New"/>
              </a:rPr>
              <a:t>/// </a:t>
            </a:r>
            <a:r>
              <a:rPr sz="2800" spc="-10" dirty="0">
                <a:solidFill>
                  <a:srgbClr val="808080"/>
                </a:solidFill>
                <a:latin typeface="Courier New"/>
                <a:cs typeface="Courier New"/>
              </a:rPr>
              <a:t>&lt;param name="args"&gt;</a:t>
            </a:r>
            <a:r>
              <a:rPr sz="2800" spc="-10" dirty="0">
                <a:solidFill>
                  <a:srgbClr val="008000"/>
                </a:solidFill>
                <a:latin typeface="Courier New"/>
                <a:cs typeface="Courier New"/>
              </a:rPr>
              <a:t>Пар.ком. строки.</a:t>
            </a:r>
            <a:r>
              <a:rPr sz="2800" spc="-10" dirty="0">
                <a:solidFill>
                  <a:srgbClr val="808080"/>
                </a:solidFill>
                <a:latin typeface="Courier New"/>
                <a:cs typeface="Courier New"/>
              </a:rPr>
              <a:t>&lt;/p </a:t>
            </a:r>
            <a:r>
              <a:rPr sz="2800" spc="-167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2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2800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Main(</a:t>
            </a:r>
            <a:r>
              <a:rPr sz="2800" spc="-5" dirty="0">
                <a:solidFill>
                  <a:srgbClr val="0000FF"/>
                </a:solidFill>
                <a:latin typeface="Courier New"/>
                <a:cs typeface="Courier New"/>
              </a:rPr>
              <a:t>string</a:t>
            </a:r>
            <a:r>
              <a:rPr sz="2800" spc="-5" dirty="0">
                <a:latin typeface="Courier New"/>
                <a:cs typeface="Courier New"/>
              </a:rPr>
              <a:t>[]</a:t>
            </a:r>
            <a:r>
              <a:rPr sz="2800" spc="-5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args)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{}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248911" y="3782567"/>
            <a:ext cx="2121535" cy="370840"/>
          </a:xfrm>
          <a:custGeom>
            <a:avLst/>
            <a:gdLst/>
            <a:ahLst/>
            <a:cxnLst/>
            <a:rect l="l" t="t" r="r" b="b"/>
            <a:pathLst>
              <a:path w="2121535" h="370839">
                <a:moveTo>
                  <a:pt x="2121408" y="0"/>
                </a:moveTo>
                <a:lnTo>
                  <a:pt x="0" y="0"/>
                </a:lnTo>
                <a:lnTo>
                  <a:pt x="0" y="370331"/>
                </a:lnTo>
                <a:lnTo>
                  <a:pt x="2121408" y="370331"/>
                </a:lnTo>
                <a:lnTo>
                  <a:pt x="2121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327652" y="3810761"/>
            <a:ext cx="19424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DDDDD"/>
                </a:solidFill>
                <a:latin typeface="Arial"/>
                <a:cs typeface="Arial"/>
              </a:rPr>
              <a:t>XML-дескрипторы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203448" y="3927221"/>
            <a:ext cx="864869" cy="174625"/>
          </a:xfrm>
          <a:custGeom>
            <a:avLst/>
            <a:gdLst/>
            <a:ahLst/>
            <a:cxnLst/>
            <a:rect l="l" t="t" r="r" b="b"/>
            <a:pathLst>
              <a:path w="864870" h="174625">
                <a:moveTo>
                  <a:pt x="68961" y="99059"/>
                </a:moveTo>
                <a:lnTo>
                  <a:pt x="0" y="149097"/>
                </a:lnTo>
                <a:lnTo>
                  <a:pt x="81406" y="174243"/>
                </a:lnTo>
                <a:lnTo>
                  <a:pt x="76571" y="145033"/>
                </a:lnTo>
                <a:lnTo>
                  <a:pt x="63626" y="145033"/>
                </a:lnTo>
                <a:lnTo>
                  <a:pt x="61594" y="132460"/>
                </a:lnTo>
                <a:lnTo>
                  <a:pt x="74146" y="130385"/>
                </a:lnTo>
                <a:lnTo>
                  <a:pt x="68961" y="99059"/>
                </a:lnTo>
                <a:close/>
              </a:path>
              <a:path w="864870" h="174625">
                <a:moveTo>
                  <a:pt x="74146" y="130385"/>
                </a:moveTo>
                <a:lnTo>
                  <a:pt x="61594" y="132460"/>
                </a:lnTo>
                <a:lnTo>
                  <a:pt x="63626" y="145033"/>
                </a:lnTo>
                <a:lnTo>
                  <a:pt x="76226" y="142948"/>
                </a:lnTo>
                <a:lnTo>
                  <a:pt x="74146" y="130385"/>
                </a:lnTo>
                <a:close/>
              </a:path>
              <a:path w="864870" h="174625">
                <a:moveTo>
                  <a:pt x="76226" y="142948"/>
                </a:moveTo>
                <a:lnTo>
                  <a:pt x="63626" y="145033"/>
                </a:lnTo>
                <a:lnTo>
                  <a:pt x="76571" y="145033"/>
                </a:lnTo>
                <a:lnTo>
                  <a:pt x="76226" y="142948"/>
                </a:lnTo>
                <a:close/>
              </a:path>
              <a:path w="864870" h="174625">
                <a:moveTo>
                  <a:pt x="862584" y="0"/>
                </a:moveTo>
                <a:lnTo>
                  <a:pt x="74146" y="130385"/>
                </a:lnTo>
                <a:lnTo>
                  <a:pt x="76226" y="142948"/>
                </a:lnTo>
                <a:lnTo>
                  <a:pt x="864615" y="12445"/>
                </a:lnTo>
                <a:lnTo>
                  <a:pt x="862584" y="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42180" y="1164208"/>
            <a:ext cx="5219700" cy="25481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1992" y="287985"/>
            <a:ext cx="4733925" cy="1226820"/>
            <a:chOff x="2221992" y="287985"/>
            <a:chExt cx="4733925" cy="1226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1992" y="287985"/>
              <a:ext cx="3902709" cy="12266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056" y="287985"/>
              <a:ext cx="1097102" cy="1226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4436" y="287985"/>
              <a:ext cx="1180884" cy="12266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4604" y="449326"/>
            <a:ext cx="40366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Tahoma"/>
                <a:cs typeface="Tahoma"/>
              </a:rPr>
              <a:t>Синтаксис</a:t>
            </a:r>
            <a:r>
              <a:rPr b="1" spc="-55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C#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81000" y="1675942"/>
            <a:ext cx="5866765" cy="17824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Сохранились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200" dirty="0">
              <a:latin typeface="Tahoma"/>
              <a:cs typeface="Tahoma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if..else,</a:t>
            </a:r>
            <a:r>
              <a:rPr sz="3200" spc="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while,</a:t>
            </a:r>
            <a:r>
              <a:rPr sz="3200" spc="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do..while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унарные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бинарные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операции</a:t>
            </a: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7887" y="4828081"/>
            <a:ext cx="334862" cy="294286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48640" y="0"/>
            <a:ext cx="8080375" cy="1850389"/>
            <a:chOff x="548640" y="0"/>
            <a:chExt cx="8080375" cy="1850389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10740" y="0"/>
              <a:ext cx="2567686" cy="11793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54780" y="0"/>
              <a:ext cx="2935097" cy="117932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66104" y="0"/>
              <a:ext cx="1057490" cy="11793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40" y="623265"/>
              <a:ext cx="8079994" cy="1226616"/>
            </a:xfrm>
            <a:prstGeom prst="rect">
              <a:avLst/>
            </a:prstGeom>
          </p:spPr>
        </p:pic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Tahoma"/>
                <a:cs typeface="Tahoma"/>
              </a:rPr>
              <a:t>Класс</a:t>
            </a:r>
            <a:r>
              <a:rPr b="1" spc="-5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Console.</a:t>
            </a:r>
          </a:p>
          <a:p>
            <a:pPr marL="1270" algn="ctr">
              <a:lnSpc>
                <a:spcPct val="100000"/>
              </a:lnSpc>
            </a:pPr>
            <a:r>
              <a:rPr b="1" dirty="0">
                <a:latin typeface="Tahoma"/>
                <a:cs typeface="Tahoma"/>
              </a:rPr>
              <a:t>Консольный</a:t>
            </a:r>
            <a:r>
              <a:rPr b="1" spc="-10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ввод/вывод</a:t>
            </a:r>
          </a:p>
        </p:txBody>
      </p:sp>
      <p:grpSp>
        <p:nvGrpSpPr>
          <p:cNvPr id="43" name="object 43"/>
          <p:cNvGrpSpPr/>
          <p:nvPr/>
        </p:nvGrpSpPr>
        <p:grpSpPr>
          <a:xfrm>
            <a:off x="140207" y="1514906"/>
            <a:ext cx="6923405" cy="897890"/>
            <a:chOff x="140207" y="1514906"/>
            <a:chExt cx="6923405" cy="897890"/>
          </a:xfrm>
        </p:grpSpPr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207" y="1514906"/>
              <a:ext cx="4094734" cy="8974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03319" y="1514906"/>
              <a:ext cx="3360166" cy="89745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80491" y="1630121"/>
            <a:ext cx="64179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статический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класс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System.Console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6615" y="2642616"/>
            <a:ext cx="7978140" cy="12636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885" rIns="0" bIns="0" rtlCol="0">
            <a:spAutoFit/>
          </a:bodyPr>
          <a:lstStyle/>
          <a:p>
            <a:pPr marL="273050" marR="1099820">
              <a:lnSpc>
                <a:spcPct val="100000"/>
              </a:lnSpc>
              <a:spcBef>
                <a:spcPts val="755"/>
              </a:spcBef>
            </a:pPr>
            <a:r>
              <a:rPr sz="32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3200" spc="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x</a:t>
            </a:r>
            <a:r>
              <a:rPr sz="3200" spc="5" dirty="0"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= </a:t>
            </a:r>
            <a:r>
              <a:rPr sz="3200" spc="-5" dirty="0">
                <a:solidFill>
                  <a:srgbClr val="2B91AE"/>
                </a:solidFill>
                <a:latin typeface="Courier New"/>
                <a:cs typeface="Courier New"/>
              </a:rPr>
              <a:t>Console</a:t>
            </a:r>
            <a:r>
              <a:rPr sz="3200" spc="-5" dirty="0">
                <a:latin typeface="Courier New"/>
                <a:cs typeface="Courier New"/>
              </a:rPr>
              <a:t>.ReadLine(); </a:t>
            </a:r>
            <a:r>
              <a:rPr sz="3200" spc="-1905" dirty="0"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B91AE"/>
                </a:solidFill>
                <a:latin typeface="Courier New"/>
                <a:cs typeface="Courier New"/>
              </a:rPr>
              <a:t>Console</a:t>
            </a:r>
            <a:r>
              <a:rPr sz="3200" spc="-5" dirty="0">
                <a:latin typeface="Courier New"/>
                <a:cs typeface="Courier New"/>
              </a:rPr>
              <a:t>.WriteLine((</a:t>
            </a:r>
            <a:r>
              <a:rPr sz="3200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3200" spc="-5" dirty="0">
                <a:latin typeface="Courier New"/>
                <a:cs typeface="Courier New"/>
              </a:rPr>
              <a:t>)x);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28625" y="4208398"/>
            <a:ext cx="8001000" cy="1156335"/>
            <a:chOff x="428625" y="4208398"/>
            <a:chExt cx="8001000" cy="1156335"/>
          </a:xfrm>
        </p:grpSpPr>
        <p:sp>
          <p:nvSpPr>
            <p:cNvPr id="49" name="object 49"/>
            <p:cNvSpPr/>
            <p:nvPr/>
          </p:nvSpPr>
          <p:spPr>
            <a:xfrm>
              <a:off x="428625" y="4214875"/>
              <a:ext cx="8001000" cy="1143000"/>
            </a:xfrm>
            <a:custGeom>
              <a:avLst/>
              <a:gdLst/>
              <a:ahLst/>
              <a:cxnLst/>
              <a:rect l="l" t="t" r="r" b="b"/>
              <a:pathLst>
                <a:path w="8001000" h="1143000">
                  <a:moveTo>
                    <a:pt x="80010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001000" y="11430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8625" y="4208398"/>
              <a:ext cx="8001000" cy="1156335"/>
            </a:xfrm>
            <a:custGeom>
              <a:avLst/>
              <a:gdLst/>
              <a:ahLst/>
              <a:cxnLst/>
              <a:rect l="l" t="t" r="r" b="b"/>
              <a:pathLst>
                <a:path w="8001000" h="1156335">
                  <a:moveTo>
                    <a:pt x="8001000" y="1143127"/>
                  </a:moveTo>
                  <a:lnTo>
                    <a:pt x="0" y="1143127"/>
                  </a:lnTo>
                  <a:lnTo>
                    <a:pt x="0" y="1155827"/>
                  </a:lnTo>
                  <a:lnTo>
                    <a:pt x="8001000" y="1155827"/>
                  </a:lnTo>
                  <a:lnTo>
                    <a:pt x="8001000" y="1143127"/>
                  </a:lnTo>
                  <a:close/>
                </a:path>
                <a:path w="8001000" h="1156335">
                  <a:moveTo>
                    <a:pt x="8001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001000" y="127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28625" y="4160265"/>
            <a:ext cx="800100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 marR="414655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2B91AE"/>
                </a:solidFill>
                <a:latin typeface="Courier New"/>
                <a:cs typeface="Courier New"/>
              </a:rPr>
              <a:t>String</a:t>
            </a:r>
            <a:r>
              <a:rPr sz="3200" spc="5" dirty="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s</a:t>
            </a:r>
            <a:r>
              <a:rPr sz="3200" spc="15" dirty="0"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= </a:t>
            </a:r>
            <a:r>
              <a:rPr sz="3200" spc="-5" dirty="0">
                <a:solidFill>
                  <a:srgbClr val="2B91AE"/>
                </a:solidFill>
                <a:latin typeface="Courier New"/>
                <a:cs typeface="Courier New"/>
              </a:rPr>
              <a:t>Console</a:t>
            </a:r>
            <a:r>
              <a:rPr sz="3200" spc="-5" dirty="0">
                <a:latin typeface="Courier New"/>
                <a:cs typeface="Courier New"/>
              </a:rPr>
              <a:t>.ReadLine(); </a:t>
            </a:r>
            <a:r>
              <a:rPr sz="3200" spc="-1905" dirty="0">
                <a:latin typeface="Courier New"/>
                <a:cs typeface="Courier New"/>
              </a:rPr>
              <a:t> </a:t>
            </a:r>
            <a:r>
              <a:rPr sz="3200" spc="-5" dirty="0" err="1">
                <a:solidFill>
                  <a:srgbClr val="2B91AE"/>
                </a:solidFill>
                <a:latin typeface="Courier New"/>
                <a:cs typeface="Courier New"/>
              </a:rPr>
              <a:t>Cons</a:t>
            </a:r>
            <a:r>
              <a:rPr lang="en-US" sz="3200" spc="-5" dirty="0" err="1">
                <a:solidFill>
                  <a:srgbClr val="2B91AE"/>
                </a:solidFill>
                <a:latin typeface="Courier New"/>
                <a:cs typeface="Courier New"/>
              </a:rPr>
              <a:t>ol</a:t>
            </a:r>
            <a:r>
              <a:rPr sz="3200" strike="noStrike" spc="-5" dirty="0" err="1">
                <a:solidFill>
                  <a:srgbClr val="2B91AE"/>
                </a:solidFill>
                <a:latin typeface="Courier New"/>
                <a:cs typeface="Courier New"/>
              </a:rPr>
              <a:t>e</a:t>
            </a:r>
            <a:r>
              <a:rPr sz="3200" strike="noStrike" spc="-5" dirty="0" err="1">
                <a:latin typeface="Courier New"/>
                <a:cs typeface="Courier New"/>
              </a:rPr>
              <a:t>.WriteLine</a:t>
            </a:r>
            <a:r>
              <a:rPr sz="3200" strike="noStrike" spc="-5" dirty="0">
                <a:latin typeface="Courier New"/>
                <a:cs typeface="Courier New"/>
              </a:rPr>
              <a:t>(s);</a:t>
            </a:r>
            <a:endParaRPr sz="32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06651" y="4909439"/>
              <a:ext cx="145415" cy="66040"/>
            </a:xfrm>
            <a:custGeom>
              <a:avLst/>
              <a:gdLst/>
              <a:ahLst/>
              <a:cxnLst/>
              <a:rect l="l" t="t" r="r" b="b"/>
              <a:pathLst>
                <a:path w="145414" h="66039">
                  <a:moveTo>
                    <a:pt x="128587" y="46736"/>
                  </a:moveTo>
                  <a:lnTo>
                    <a:pt x="0" y="46736"/>
                  </a:lnTo>
                  <a:lnTo>
                    <a:pt x="0" y="65786"/>
                  </a:lnTo>
                  <a:lnTo>
                    <a:pt x="128587" y="65786"/>
                  </a:lnTo>
                  <a:lnTo>
                    <a:pt x="128587" y="46736"/>
                  </a:lnTo>
                  <a:close/>
                </a:path>
                <a:path w="145414" h="66039">
                  <a:moveTo>
                    <a:pt x="145034" y="19050"/>
                  </a:moveTo>
                  <a:lnTo>
                    <a:pt x="143383" y="0"/>
                  </a:lnTo>
                  <a:lnTo>
                    <a:pt x="15240" y="11049"/>
                  </a:lnTo>
                  <a:lnTo>
                    <a:pt x="16891" y="29972"/>
                  </a:lnTo>
                  <a:lnTo>
                    <a:pt x="145034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7887" y="4828081"/>
            <a:ext cx="334862" cy="294286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29539" y="391718"/>
            <a:ext cx="4863465" cy="897890"/>
            <a:chOff x="129539" y="391718"/>
            <a:chExt cx="4863465" cy="897890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539" y="391718"/>
              <a:ext cx="3460877" cy="89745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8667" y="391718"/>
              <a:ext cx="1933829" cy="897458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69214" y="506349"/>
            <a:ext cx="43586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</a:rPr>
              <a:t>Методы</a:t>
            </a:r>
            <a:r>
              <a:rPr sz="3200" spc="-5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класса</a:t>
            </a:r>
            <a:r>
              <a:rPr sz="3200" spc="-30" dirty="0">
                <a:solidFill>
                  <a:srgbClr val="FFFFFF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Console</a:t>
            </a:r>
            <a:endParaRPr sz="3200"/>
          </a:p>
        </p:txBody>
      </p:sp>
      <p:sp>
        <p:nvSpPr>
          <p:cNvPr id="41" name="object 41"/>
          <p:cNvSpPr/>
          <p:nvPr/>
        </p:nvSpPr>
        <p:spPr>
          <a:xfrm>
            <a:off x="394715" y="1057655"/>
            <a:ext cx="7731759" cy="5078095"/>
          </a:xfrm>
          <a:custGeom>
            <a:avLst/>
            <a:gdLst/>
            <a:ahLst/>
            <a:cxnLst/>
            <a:rect l="l" t="t" r="r" b="b"/>
            <a:pathLst>
              <a:path w="7731759" h="5078095">
                <a:moveTo>
                  <a:pt x="7731252" y="0"/>
                </a:moveTo>
                <a:lnTo>
                  <a:pt x="0" y="0"/>
                </a:lnTo>
                <a:lnTo>
                  <a:pt x="0" y="5077968"/>
                </a:lnTo>
                <a:lnTo>
                  <a:pt x="7731252" y="5077968"/>
                </a:lnTo>
                <a:lnTo>
                  <a:pt x="77312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74065" y="1438402"/>
            <a:ext cx="7392034" cy="4634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очистка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консоли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2450">
              <a:latin typeface="Verdana"/>
              <a:cs typeface="Verdana"/>
            </a:endParaRPr>
          </a:p>
          <a:p>
            <a:pPr marL="355600" marR="604520" indent="-342900">
              <a:lnSpc>
                <a:spcPct val="101699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WriteLine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вывод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строки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текста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переводом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новую </a:t>
            </a:r>
            <a:r>
              <a:rPr sz="18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строку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"/>
              <a:buChar char="•"/>
            </a:pPr>
            <a:endParaRPr sz="245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вывод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строки текста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245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: считывание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введенного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символа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виде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числового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35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кода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данного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символа.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С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помощью преобразования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к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типу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char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мы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можем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получить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введенный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символ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Verdana"/>
              <a:cs typeface="Verdana"/>
            </a:endParaRPr>
          </a:p>
          <a:p>
            <a:pPr marL="355600" marR="775335" indent="-342900">
              <a:lnSpc>
                <a:spcPts val="2039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ReadKey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1800" strike="dblStrike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trike="dblStrike" spc="-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800" strike="noStrike" spc="-5" dirty="0">
                <a:solidFill>
                  <a:srgbClr val="FFFFFF"/>
                </a:solidFill>
                <a:latin typeface="Verdana"/>
                <a:cs typeface="Verdana"/>
              </a:rPr>
              <a:t>читывание</a:t>
            </a:r>
            <a:r>
              <a:rPr sz="1800" strike="noStrike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trike="noStrike" spc="-5" dirty="0">
                <a:solidFill>
                  <a:srgbClr val="FFFFFF"/>
                </a:solidFill>
                <a:latin typeface="Verdana"/>
                <a:cs typeface="Verdana"/>
              </a:rPr>
              <a:t>нажатой</a:t>
            </a:r>
            <a:r>
              <a:rPr sz="1800" strike="noStrike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trike="noStrike" spc="-5" dirty="0">
                <a:solidFill>
                  <a:srgbClr val="FFFFFF"/>
                </a:solidFill>
                <a:latin typeface="Verdana"/>
                <a:cs typeface="Verdana"/>
              </a:rPr>
              <a:t>клавиши клавиатуры </a:t>
            </a:r>
            <a:r>
              <a:rPr sz="1800" strike="noStrike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trike="noStrike" spc="-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800" strike="noStrike" spc="-10" dirty="0">
                <a:solidFill>
                  <a:srgbClr val="FFFFFF"/>
                </a:solidFill>
                <a:latin typeface="Courier New"/>
                <a:cs typeface="Courier New"/>
              </a:rPr>
              <a:t>ConsoleKeyInfo</a:t>
            </a:r>
            <a:r>
              <a:rPr sz="1800" strike="noStrike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trike="noStrike" spc="-5" dirty="0">
                <a:solidFill>
                  <a:srgbClr val="FFFFFF"/>
                </a:solidFill>
                <a:latin typeface="Courier New"/>
                <a:cs typeface="Courier New"/>
              </a:rPr>
              <a:t>key=</a:t>
            </a:r>
            <a:r>
              <a:rPr sz="1800" strike="noStrike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trike="noStrike" spc="-10" dirty="0">
                <a:solidFill>
                  <a:srgbClr val="FFFFFF"/>
                </a:solidFill>
                <a:latin typeface="Courier New"/>
                <a:cs typeface="Courier New"/>
              </a:rPr>
              <a:t>Console.ReadKey();</a:t>
            </a:r>
            <a:r>
              <a:rPr sz="1800" strike="noStrike" spc="-1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215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ReadLine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считывание строки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текста со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входного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потока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82296"/>
            <a:ext cx="8429625" cy="1940560"/>
          </a:xfrm>
          <a:custGeom>
            <a:avLst/>
            <a:gdLst/>
            <a:ahLst/>
            <a:cxnLst/>
            <a:rect l="l" t="t" r="r" b="b"/>
            <a:pathLst>
              <a:path w="8429625" h="1940560">
                <a:moveTo>
                  <a:pt x="8429244" y="0"/>
                </a:moveTo>
                <a:lnTo>
                  <a:pt x="0" y="0"/>
                </a:lnTo>
                <a:lnTo>
                  <a:pt x="0" y="1940052"/>
                </a:lnTo>
                <a:lnTo>
                  <a:pt x="8429244" y="1940052"/>
                </a:lnTo>
                <a:lnTo>
                  <a:pt x="8429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495" y="97612"/>
            <a:ext cx="20351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2400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sz="240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sz="24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Courier New"/>
                <a:cs typeface="Courier New"/>
              </a:rPr>
              <a:t>10;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2400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0000"/>
                </a:solidFill>
                <a:latin typeface="Courier New"/>
                <a:cs typeface="Courier New"/>
              </a:rPr>
              <a:t>j</a:t>
            </a:r>
            <a:r>
              <a:rPr sz="240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sz="2400" spc="-5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Courier New"/>
                <a:cs typeface="Courier New"/>
              </a:rPr>
              <a:t>20;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440" y="820673"/>
            <a:ext cx="732599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392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B91AE"/>
                </a:solidFill>
                <a:latin typeface="Courier New"/>
                <a:cs typeface="Courier New"/>
              </a:rPr>
              <a:t>Console</a:t>
            </a:r>
            <a:r>
              <a:rPr sz="2400" spc="-10" dirty="0">
                <a:latin typeface="Courier New"/>
                <a:cs typeface="Courier New"/>
              </a:rPr>
              <a:t>.WriteLine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spc="-10" dirty="0">
                <a:latin typeface="Courier New"/>
                <a:cs typeface="Courier New"/>
              </a:rPr>
              <a:t>("{0}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плюс </a:t>
            </a:r>
            <a:r>
              <a:rPr sz="2400" spc="-10" dirty="0">
                <a:latin typeface="Courier New"/>
                <a:cs typeface="Courier New"/>
              </a:rPr>
              <a:t>{1} </a:t>
            </a:r>
            <a:r>
              <a:rPr sz="2400" spc="-5" dirty="0">
                <a:latin typeface="Courier New"/>
                <a:cs typeface="Courier New"/>
              </a:rPr>
              <a:t>равно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{2}",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i,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j,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i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+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j);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0603" y="2337816"/>
            <a:ext cx="4572000" cy="646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1621155" marR="763905" indent="-850900">
              <a:lnSpc>
                <a:spcPct val="100000"/>
              </a:lnSpc>
              <a:spcBef>
                <a:spcPts val="355"/>
              </a:spcBef>
            </a:pPr>
            <a:r>
              <a:rPr sz="1800" dirty="0">
                <a:latin typeface="Tahoma"/>
                <a:cs typeface="Tahoma"/>
              </a:rPr>
              <a:t>указатели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места</a:t>
            </a:r>
            <a:r>
              <a:rPr sz="1800" spc="-5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заполнения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(placeholder)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71244" y="1594230"/>
            <a:ext cx="2501265" cy="976630"/>
          </a:xfrm>
          <a:custGeom>
            <a:avLst/>
            <a:gdLst/>
            <a:ahLst/>
            <a:cxnLst/>
            <a:rect l="l" t="t" r="r" b="b"/>
            <a:pathLst>
              <a:path w="2501265" h="976630">
                <a:moveTo>
                  <a:pt x="36153" y="23583"/>
                </a:moveTo>
                <a:lnTo>
                  <a:pt x="23508" y="25669"/>
                </a:lnTo>
                <a:lnTo>
                  <a:pt x="31389" y="35447"/>
                </a:lnTo>
                <a:lnTo>
                  <a:pt x="2496439" y="976630"/>
                </a:lnTo>
                <a:lnTo>
                  <a:pt x="2501010" y="964819"/>
                </a:lnTo>
                <a:lnTo>
                  <a:pt x="36153" y="23583"/>
                </a:lnTo>
                <a:close/>
              </a:path>
              <a:path w="2501265" h="976630">
                <a:moveTo>
                  <a:pt x="101218" y="0"/>
                </a:moveTo>
                <a:lnTo>
                  <a:pt x="97789" y="508"/>
                </a:lnTo>
                <a:lnTo>
                  <a:pt x="0" y="16637"/>
                </a:lnTo>
                <a:lnTo>
                  <a:pt x="62103" y="93853"/>
                </a:lnTo>
                <a:lnTo>
                  <a:pt x="64388" y="96520"/>
                </a:lnTo>
                <a:lnTo>
                  <a:pt x="68325" y="97028"/>
                </a:lnTo>
                <a:lnTo>
                  <a:pt x="73787" y="92583"/>
                </a:lnTo>
                <a:lnTo>
                  <a:pt x="74168" y="88519"/>
                </a:lnTo>
                <a:lnTo>
                  <a:pt x="31389" y="35447"/>
                </a:lnTo>
                <a:lnTo>
                  <a:pt x="9397" y="27051"/>
                </a:lnTo>
                <a:lnTo>
                  <a:pt x="13969" y="15113"/>
                </a:lnTo>
                <a:lnTo>
                  <a:pt x="87504" y="15113"/>
                </a:lnTo>
                <a:lnTo>
                  <a:pt x="99822" y="13081"/>
                </a:lnTo>
                <a:lnTo>
                  <a:pt x="103250" y="12446"/>
                </a:lnTo>
                <a:lnTo>
                  <a:pt x="105663" y="9144"/>
                </a:lnTo>
                <a:lnTo>
                  <a:pt x="105029" y="5715"/>
                </a:lnTo>
                <a:lnTo>
                  <a:pt x="104520" y="2286"/>
                </a:lnTo>
                <a:lnTo>
                  <a:pt x="101218" y="0"/>
                </a:lnTo>
                <a:close/>
              </a:path>
              <a:path w="2501265" h="976630">
                <a:moveTo>
                  <a:pt x="13969" y="15113"/>
                </a:moveTo>
                <a:lnTo>
                  <a:pt x="9397" y="27051"/>
                </a:lnTo>
                <a:lnTo>
                  <a:pt x="31389" y="35447"/>
                </a:lnTo>
                <a:lnTo>
                  <a:pt x="24928" y="27432"/>
                </a:lnTo>
                <a:lnTo>
                  <a:pt x="12827" y="27432"/>
                </a:lnTo>
                <a:lnTo>
                  <a:pt x="16637" y="17145"/>
                </a:lnTo>
                <a:lnTo>
                  <a:pt x="19291" y="17145"/>
                </a:lnTo>
                <a:lnTo>
                  <a:pt x="13969" y="15113"/>
                </a:lnTo>
                <a:close/>
              </a:path>
              <a:path w="2501265" h="976630">
                <a:moveTo>
                  <a:pt x="16637" y="17145"/>
                </a:moveTo>
                <a:lnTo>
                  <a:pt x="12827" y="27432"/>
                </a:lnTo>
                <a:lnTo>
                  <a:pt x="23508" y="25669"/>
                </a:lnTo>
                <a:lnTo>
                  <a:pt x="16637" y="17145"/>
                </a:lnTo>
                <a:close/>
              </a:path>
              <a:path w="2501265" h="976630">
                <a:moveTo>
                  <a:pt x="23508" y="25669"/>
                </a:moveTo>
                <a:lnTo>
                  <a:pt x="12827" y="27432"/>
                </a:lnTo>
                <a:lnTo>
                  <a:pt x="24928" y="27432"/>
                </a:lnTo>
                <a:lnTo>
                  <a:pt x="23508" y="25669"/>
                </a:lnTo>
                <a:close/>
              </a:path>
              <a:path w="2501265" h="976630">
                <a:moveTo>
                  <a:pt x="19291" y="17145"/>
                </a:moveTo>
                <a:lnTo>
                  <a:pt x="16637" y="17145"/>
                </a:lnTo>
                <a:lnTo>
                  <a:pt x="23508" y="25669"/>
                </a:lnTo>
                <a:lnTo>
                  <a:pt x="36153" y="23583"/>
                </a:lnTo>
                <a:lnTo>
                  <a:pt x="19291" y="17145"/>
                </a:lnTo>
                <a:close/>
              </a:path>
              <a:path w="2501265" h="976630">
                <a:moveTo>
                  <a:pt x="87504" y="15113"/>
                </a:moveTo>
                <a:lnTo>
                  <a:pt x="13969" y="15113"/>
                </a:lnTo>
                <a:lnTo>
                  <a:pt x="36153" y="23583"/>
                </a:lnTo>
                <a:lnTo>
                  <a:pt x="87504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11" y="5062728"/>
            <a:ext cx="8696325" cy="974599"/>
          </a:xfrm>
          <a:custGeom>
            <a:avLst/>
            <a:gdLst/>
            <a:ahLst/>
            <a:cxnLst/>
            <a:rect l="l" t="t" r="r" b="b"/>
            <a:pathLst>
              <a:path w="8696325" h="830579">
                <a:moveTo>
                  <a:pt x="8695944" y="0"/>
                </a:moveTo>
                <a:lnTo>
                  <a:pt x="0" y="0"/>
                </a:lnTo>
                <a:lnTo>
                  <a:pt x="0" y="830580"/>
                </a:lnTo>
                <a:lnTo>
                  <a:pt x="8695944" y="830580"/>
                </a:lnTo>
                <a:lnTo>
                  <a:pt x="86959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725" y="5133213"/>
            <a:ext cx="793623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</a:t>
            </a:r>
            <a:r>
              <a:rPr sz="2400" spc="10" dirty="0">
                <a:solidFill>
                  <a:srgbClr val="2B91AE"/>
                </a:solidFill>
                <a:latin typeface="Consolas"/>
                <a:cs typeface="Consolas"/>
              </a:rPr>
              <a:t>o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ns</a:t>
            </a:r>
            <a:r>
              <a:rPr sz="2400" spc="10" dirty="0">
                <a:solidFill>
                  <a:srgbClr val="2B91AE"/>
                </a:solidFill>
                <a:latin typeface="Consolas"/>
                <a:cs typeface="Consolas"/>
              </a:rPr>
              <a:t>o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l</a:t>
            </a:r>
            <a:r>
              <a:rPr sz="2400" spc="15" dirty="0">
                <a:solidFill>
                  <a:srgbClr val="2B91AE"/>
                </a:solidFill>
                <a:latin typeface="Consolas"/>
                <a:cs typeface="Consolas"/>
              </a:rPr>
              <a:t>e</a:t>
            </a:r>
            <a:r>
              <a:rPr sz="2400" spc="10" dirty="0">
                <a:latin typeface="Consolas"/>
                <a:cs typeface="Consolas"/>
              </a:rPr>
              <a:t>.</a:t>
            </a:r>
            <a:r>
              <a:rPr sz="2400" dirty="0">
                <a:latin typeface="Consolas"/>
                <a:cs typeface="Consolas"/>
              </a:rPr>
              <a:t>Wr</a:t>
            </a:r>
            <a:r>
              <a:rPr sz="2400" spc="10" dirty="0">
                <a:latin typeface="Consolas"/>
                <a:cs typeface="Consolas"/>
              </a:rPr>
              <a:t>i</a:t>
            </a:r>
            <a:r>
              <a:rPr sz="2400" dirty="0">
                <a:latin typeface="Consolas"/>
                <a:cs typeface="Consolas"/>
              </a:rPr>
              <a:t>te</a:t>
            </a:r>
            <a:r>
              <a:rPr sz="2400" spc="10" dirty="0">
                <a:latin typeface="Consolas"/>
                <a:cs typeface="Consolas"/>
              </a:rPr>
              <a:t>L</a:t>
            </a:r>
            <a:r>
              <a:rPr sz="2400" dirty="0">
                <a:latin typeface="Consolas"/>
                <a:cs typeface="Consolas"/>
              </a:rPr>
              <a:t>i</a:t>
            </a:r>
            <a:r>
              <a:rPr sz="2400" spc="10" dirty="0">
                <a:latin typeface="Consolas"/>
                <a:cs typeface="Consolas"/>
              </a:rPr>
              <a:t>n</a:t>
            </a:r>
            <a:r>
              <a:rPr sz="2400" spc="20" dirty="0">
                <a:latin typeface="Consolas"/>
                <a:cs typeface="Consolas"/>
              </a:rPr>
              <a:t>e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400" spc="10" dirty="0">
                <a:solidFill>
                  <a:srgbClr val="A21515"/>
                </a:solidFill>
                <a:latin typeface="Consolas"/>
                <a:cs typeface="Consolas"/>
              </a:rPr>
              <a:t>{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0,</a:t>
            </a:r>
            <a:r>
              <a:rPr sz="2400" spc="10" dirty="0">
                <a:solidFill>
                  <a:srgbClr val="A21515"/>
                </a:solidFill>
                <a:latin typeface="Consolas"/>
                <a:cs typeface="Consolas"/>
              </a:rPr>
              <a:t>4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}</a:t>
            </a:r>
            <a:r>
              <a:rPr sz="2400" spc="10" dirty="0">
                <a:solidFill>
                  <a:srgbClr val="A21515"/>
                </a:solidFill>
                <a:latin typeface="Consolas"/>
                <a:cs typeface="Consolas"/>
              </a:rPr>
              <a:t>\n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+{</a:t>
            </a:r>
            <a:r>
              <a:rPr sz="2400" spc="10" dirty="0">
                <a:solidFill>
                  <a:srgbClr val="A21515"/>
                </a:solidFill>
                <a:latin typeface="Consolas"/>
                <a:cs typeface="Consolas"/>
              </a:rPr>
              <a:t>1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,3</a:t>
            </a:r>
            <a:r>
              <a:rPr sz="2400" spc="15" dirty="0">
                <a:solidFill>
                  <a:srgbClr val="A21515"/>
                </a:solidFill>
                <a:latin typeface="Consolas"/>
                <a:cs typeface="Consolas"/>
              </a:rPr>
              <a:t>}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\</a:t>
            </a:r>
            <a:r>
              <a:rPr sz="2400" spc="10" dirty="0">
                <a:solidFill>
                  <a:srgbClr val="A21515"/>
                </a:solidFill>
                <a:latin typeface="Consolas"/>
                <a:cs typeface="Consolas"/>
              </a:rPr>
              <a:t>n-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--</a:t>
            </a:r>
            <a:r>
              <a:rPr sz="2400" spc="15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\n</a:t>
            </a:r>
            <a:r>
              <a:rPr sz="2400" spc="10" dirty="0">
                <a:solidFill>
                  <a:srgbClr val="A21515"/>
                </a:solidFill>
                <a:latin typeface="Consolas"/>
                <a:cs typeface="Consolas"/>
              </a:rPr>
              <a:t>{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2400" spc="10" dirty="0">
                <a:solidFill>
                  <a:srgbClr val="A21515"/>
                </a:solidFill>
                <a:latin typeface="Consolas"/>
                <a:cs typeface="Consolas"/>
              </a:rPr>
              <a:t>,4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}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dirty="0" err="1">
                <a:latin typeface="Consolas"/>
                <a:cs typeface="Consolas"/>
              </a:rPr>
              <a:t>i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spc="-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j,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i</a:t>
            </a:r>
            <a:r>
              <a:rPr sz="2400" spc="-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+</a:t>
            </a:r>
            <a:r>
              <a:rPr sz="2400" spc="-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j);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3174492"/>
            <a:ext cx="4896611" cy="16382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2636520"/>
            <a:ext cx="8425180" cy="3154680"/>
          </a:xfrm>
          <a:custGeom>
            <a:avLst/>
            <a:gdLst/>
            <a:ahLst/>
            <a:cxnLst/>
            <a:rect l="l" t="t" r="r" b="b"/>
            <a:pathLst>
              <a:path w="8425180" h="2308860">
                <a:moveTo>
                  <a:pt x="8424672" y="0"/>
                </a:moveTo>
                <a:lnTo>
                  <a:pt x="0" y="0"/>
                </a:lnTo>
                <a:lnTo>
                  <a:pt x="0" y="2308860"/>
                </a:lnTo>
                <a:lnTo>
                  <a:pt x="8424672" y="2308860"/>
                </a:lnTo>
                <a:lnTo>
                  <a:pt x="84246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0491" y="1630121"/>
            <a:ext cx="77050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можно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вставлять</a:t>
            </a:r>
            <a:r>
              <a:rPr sz="3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переменные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строку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540" y="2653665"/>
            <a:ext cx="7264400" cy="222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34285" indent="1676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2400" dirty="0">
                <a:latin typeface="Consolas"/>
                <a:cs typeface="Consolas"/>
              </a:rPr>
              <a:t>oneMillion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2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1_000_000; </a:t>
            </a:r>
            <a:r>
              <a:rPr sz="2400" spc="-130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double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balans</a:t>
            </a:r>
            <a:r>
              <a:rPr sz="2400" spc="-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1_23.456;</a:t>
            </a:r>
          </a:p>
          <a:p>
            <a:pPr marL="12700" marR="5080">
              <a:lnSpc>
                <a:spcPts val="5780"/>
              </a:lnSpc>
              <a:spcBef>
                <a:spcPts val="455"/>
              </a:spcBef>
            </a:pP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.WriteLine(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$"У</a:t>
            </a:r>
            <a:r>
              <a:rPr sz="24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меня:</a:t>
            </a:r>
            <a:r>
              <a:rPr sz="2400" spc="1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{oneMillion}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400" spc="5" dirty="0">
                <a:latin typeface="Consolas"/>
                <a:cs typeface="Consolas"/>
              </a:rPr>
              <a:t>); </a:t>
            </a:r>
            <a:r>
              <a:rPr sz="2400" spc="-1300" dirty="0"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spc="5" dirty="0">
                <a:latin typeface="Consolas"/>
                <a:cs typeface="Consolas"/>
              </a:rPr>
              <a:t>.WriteLine(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$"баланс: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{balans}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400" dirty="0">
                <a:latin typeface="Consolas"/>
                <a:cs typeface="Consolas"/>
              </a:rPr>
              <a:t>);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9685" y="245591"/>
            <a:ext cx="2553587" cy="991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" marR="5080">
              <a:lnSpc>
                <a:spcPct val="120000"/>
              </a:lnSpc>
              <a:spcBef>
                <a:spcPts val="100"/>
              </a:spcBef>
              <a:buClr>
                <a:srgbClr val="A2C145"/>
              </a:buClr>
              <a:buSzPct val="79687"/>
              <a:tabLst>
                <a:tab pos="84138" algn="l"/>
              </a:tabLst>
            </a:pPr>
            <a:r>
              <a:rPr sz="2800" b="1" u="sng" spc="-5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Выр</a:t>
            </a:r>
            <a:r>
              <a:rPr sz="2800" b="1" u="sng" spc="5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а</a:t>
            </a:r>
            <a:r>
              <a:rPr sz="2800" b="1" u="sng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жения</a:t>
            </a:r>
            <a:r>
              <a:rPr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в</a:t>
            </a:r>
            <a:r>
              <a:rPr sz="2800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28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C#</a:t>
            </a:r>
            <a:endParaRPr sz="2800" dirty="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66848" y="160806"/>
            <a:ext cx="6448426" cy="6692901"/>
            <a:chOff x="2351150" y="165099"/>
            <a:chExt cx="6448426" cy="6692901"/>
          </a:xfrm>
        </p:grpSpPr>
        <p:sp>
          <p:nvSpPr>
            <p:cNvPr id="21" name="object 21"/>
            <p:cNvSpPr/>
            <p:nvPr/>
          </p:nvSpPr>
          <p:spPr>
            <a:xfrm>
              <a:off x="5976365" y="165100"/>
              <a:ext cx="12700" cy="6692900"/>
            </a:xfrm>
            <a:custGeom>
              <a:avLst/>
              <a:gdLst/>
              <a:ahLst/>
              <a:cxnLst/>
              <a:rect l="l" t="t" r="r" b="b"/>
              <a:pathLst>
                <a:path w="12700" h="6692900">
                  <a:moveTo>
                    <a:pt x="12700" y="0"/>
                  </a:moveTo>
                  <a:lnTo>
                    <a:pt x="0" y="0"/>
                  </a:lnTo>
                  <a:lnTo>
                    <a:pt x="0" y="6692897"/>
                  </a:lnTo>
                  <a:lnTo>
                    <a:pt x="12700" y="6692897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1150" y="415290"/>
              <a:ext cx="6448425" cy="6198870"/>
            </a:xfrm>
            <a:custGeom>
              <a:avLst/>
              <a:gdLst/>
              <a:ahLst/>
              <a:cxnLst/>
              <a:rect l="l" t="t" r="r" b="b"/>
              <a:pathLst>
                <a:path w="6448425" h="6198870">
                  <a:moveTo>
                    <a:pt x="0" y="0"/>
                  </a:moveTo>
                  <a:lnTo>
                    <a:pt x="6448425" y="0"/>
                  </a:lnTo>
                </a:path>
                <a:path w="6448425" h="6198870">
                  <a:moveTo>
                    <a:pt x="3625215" y="243839"/>
                  </a:moveTo>
                  <a:lnTo>
                    <a:pt x="6448425" y="243839"/>
                  </a:lnTo>
                </a:path>
                <a:path w="6448425" h="6198870">
                  <a:moveTo>
                    <a:pt x="3625215" y="487680"/>
                  </a:moveTo>
                  <a:lnTo>
                    <a:pt x="6448425" y="487680"/>
                  </a:lnTo>
                </a:path>
                <a:path w="6448425" h="6198870">
                  <a:moveTo>
                    <a:pt x="3625215" y="731520"/>
                  </a:moveTo>
                  <a:lnTo>
                    <a:pt x="6448425" y="731520"/>
                  </a:lnTo>
                </a:path>
                <a:path w="6448425" h="6198870">
                  <a:moveTo>
                    <a:pt x="3625215" y="975360"/>
                  </a:moveTo>
                  <a:lnTo>
                    <a:pt x="6448425" y="975360"/>
                  </a:lnTo>
                </a:path>
                <a:path w="6448425" h="6198870">
                  <a:moveTo>
                    <a:pt x="0" y="1219200"/>
                  </a:moveTo>
                  <a:lnTo>
                    <a:pt x="6448425" y="1219200"/>
                  </a:lnTo>
                </a:path>
                <a:path w="6448425" h="6198870">
                  <a:moveTo>
                    <a:pt x="3625215" y="1463039"/>
                  </a:moveTo>
                  <a:lnTo>
                    <a:pt x="6448425" y="1463039"/>
                  </a:lnTo>
                </a:path>
                <a:path w="6448425" h="6198870">
                  <a:moveTo>
                    <a:pt x="3625215" y="1706880"/>
                  </a:moveTo>
                  <a:lnTo>
                    <a:pt x="6448425" y="1706880"/>
                  </a:lnTo>
                </a:path>
                <a:path w="6448425" h="6198870">
                  <a:moveTo>
                    <a:pt x="3625215" y="1950720"/>
                  </a:moveTo>
                  <a:lnTo>
                    <a:pt x="6448425" y="1950720"/>
                  </a:lnTo>
                </a:path>
                <a:path w="6448425" h="6198870">
                  <a:moveTo>
                    <a:pt x="3625215" y="2194560"/>
                  </a:moveTo>
                  <a:lnTo>
                    <a:pt x="6448425" y="2194560"/>
                  </a:lnTo>
                </a:path>
                <a:path w="6448425" h="6198870">
                  <a:moveTo>
                    <a:pt x="0" y="2438400"/>
                  </a:moveTo>
                  <a:lnTo>
                    <a:pt x="6448425" y="2438400"/>
                  </a:lnTo>
                </a:path>
                <a:path w="6448425" h="6198870">
                  <a:moveTo>
                    <a:pt x="0" y="2682240"/>
                  </a:moveTo>
                  <a:lnTo>
                    <a:pt x="6448425" y="2682240"/>
                  </a:lnTo>
                </a:path>
                <a:path w="6448425" h="6198870">
                  <a:moveTo>
                    <a:pt x="0" y="2926080"/>
                  </a:moveTo>
                  <a:lnTo>
                    <a:pt x="6448425" y="2926080"/>
                  </a:lnTo>
                </a:path>
                <a:path w="6448425" h="6198870">
                  <a:moveTo>
                    <a:pt x="0" y="3169920"/>
                  </a:moveTo>
                  <a:lnTo>
                    <a:pt x="6448425" y="3169920"/>
                  </a:lnTo>
                </a:path>
                <a:path w="6448425" h="6198870">
                  <a:moveTo>
                    <a:pt x="3625215" y="3465195"/>
                  </a:moveTo>
                  <a:lnTo>
                    <a:pt x="6448425" y="3465195"/>
                  </a:lnTo>
                </a:path>
                <a:path w="6448425" h="6198870">
                  <a:moveTo>
                    <a:pt x="3625215" y="3709035"/>
                  </a:moveTo>
                  <a:lnTo>
                    <a:pt x="6448425" y="3709035"/>
                  </a:lnTo>
                </a:path>
                <a:path w="6448425" h="6198870">
                  <a:moveTo>
                    <a:pt x="0" y="3952875"/>
                  </a:moveTo>
                  <a:lnTo>
                    <a:pt x="6448425" y="3952875"/>
                  </a:lnTo>
                </a:path>
                <a:path w="6448425" h="6198870">
                  <a:moveTo>
                    <a:pt x="0" y="4196715"/>
                  </a:moveTo>
                  <a:lnTo>
                    <a:pt x="6448425" y="4196715"/>
                  </a:lnTo>
                </a:path>
                <a:path w="6448425" h="6198870">
                  <a:moveTo>
                    <a:pt x="0" y="4440555"/>
                  </a:moveTo>
                  <a:lnTo>
                    <a:pt x="6448425" y="4440555"/>
                  </a:lnTo>
                </a:path>
                <a:path w="6448425" h="6198870">
                  <a:moveTo>
                    <a:pt x="0" y="4735830"/>
                  </a:moveTo>
                  <a:lnTo>
                    <a:pt x="6448425" y="4735830"/>
                  </a:lnTo>
                </a:path>
                <a:path w="6448425" h="6198870">
                  <a:moveTo>
                    <a:pt x="0" y="4979670"/>
                  </a:moveTo>
                  <a:lnTo>
                    <a:pt x="6448425" y="4979670"/>
                  </a:lnTo>
                </a:path>
                <a:path w="6448425" h="6198870">
                  <a:moveTo>
                    <a:pt x="0" y="5223497"/>
                  </a:moveTo>
                  <a:lnTo>
                    <a:pt x="6448425" y="5223497"/>
                  </a:lnTo>
                </a:path>
                <a:path w="6448425" h="6198870">
                  <a:moveTo>
                    <a:pt x="0" y="5467337"/>
                  </a:moveTo>
                  <a:lnTo>
                    <a:pt x="6448425" y="5467337"/>
                  </a:lnTo>
                </a:path>
                <a:path w="6448425" h="6198870">
                  <a:moveTo>
                    <a:pt x="0" y="5711177"/>
                  </a:moveTo>
                  <a:lnTo>
                    <a:pt x="6448425" y="5711177"/>
                  </a:lnTo>
                </a:path>
                <a:path w="6448425" h="6198870">
                  <a:moveTo>
                    <a:pt x="0" y="5955017"/>
                  </a:moveTo>
                  <a:lnTo>
                    <a:pt x="6448425" y="5955017"/>
                  </a:lnTo>
                </a:path>
                <a:path w="6448425" h="6198870">
                  <a:moveTo>
                    <a:pt x="3625215" y="6198857"/>
                  </a:moveTo>
                  <a:lnTo>
                    <a:pt x="6448425" y="619885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51151" y="165099"/>
              <a:ext cx="6448425" cy="6692900"/>
            </a:xfrm>
            <a:custGeom>
              <a:avLst/>
              <a:gdLst/>
              <a:ahLst/>
              <a:cxnLst/>
              <a:rect l="l" t="t" r="r" b="b"/>
              <a:pathLst>
                <a:path w="6448425" h="6692900">
                  <a:moveTo>
                    <a:pt x="12700" y="0"/>
                  </a:moveTo>
                  <a:lnTo>
                    <a:pt x="0" y="0"/>
                  </a:lnTo>
                  <a:lnTo>
                    <a:pt x="0" y="6692900"/>
                  </a:lnTo>
                  <a:lnTo>
                    <a:pt x="12700" y="6692900"/>
                  </a:lnTo>
                  <a:lnTo>
                    <a:pt x="12700" y="0"/>
                  </a:lnTo>
                  <a:close/>
                </a:path>
                <a:path w="6448425" h="6692900">
                  <a:moveTo>
                    <a:pt x="6448425" y="0"/>
                  </a:moveTo>
                  <a:lnTo>
                    <a:pt x="6435725" y="0"/>
                  </a:lnTo>
                  <a:lnTo>
                    <a:pt x="6435725" y="6692900"/>
                  </a:lnTo>
                  <a:lnTo>
                    <a:pt x="6448425" y="6692900"/>
                  </a:lnTo>
                  <a:lnTo>
                    <a:pt x="6448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51150" y="171450"/>
              <a:ext cx="6448425" cy="0"/>
            </a:xfrm>
            <a:custGeom>
              <a:avLst/>
              <a:gdLst/>
              <a:ahLst/>
              <a:cxnLst/>
              <a:rect l="l" t="t" r="r" b="b"/>
              <a:pathLst>
                <a:path w="6448425">
                  <a:moveTo>
                    <a:pt x="0" y="0"/>
                  </a:moveTo>
                  <a:lnTo>
                    <a:pt x="644842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51150" y="6857994"/>
              <a:ext cx="6448425" cy="0"/>
            </a:xfrm>
            <a:custGeom>
              <a:avLst/>
              <a:gdLst/>
              <a:ahLst/>
              <a:cxnLst/>
              <a:rect l="l" t="t" r="r" b="b"/>
              <a:pathLst>
                <a:path w="6448425">
                  <a:moveTo>
                    <a:pt x="0" y="0"/>
                  </a:moveTo>
                  <a:lnTo>
                    <a:pt x="644842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573273" y="148209"/>
            <a:ext cx="16370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Группа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операций </a:t>
            </a:r>
            <a:r>
              <a:rPr sz="1600" spc="-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Первичные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99123" y="148209"/>
            <a:ext cx="19157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Входящие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операции </a:t>
            </a:r>
            <a:r>
              <a:rPr sz="1600" spc="-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x.m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99123" y="635888"/>
            <a:ext cx="44830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x(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…)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x[…]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99123" y="1123264"/>
            <a:ext cx="189992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x++,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x--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T(…), new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T[…]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73273" y="1611629"/>
            <a:ext cx="8375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Уна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ные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99123" y="1611629"/>
            <a:ext cx="568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+x,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-x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!x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99123" y="2099310"/>
            <a:ext cx="7893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~x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++x,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--x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99123" y="2586989"/>
            <a:ext cx="12325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(T)x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x*y,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x/y,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 x%y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73273" y="2831083"/>
            <a:ext cx="19304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Мультипликативные </a:t>
            </a:r>
            <a:r>
              <a:rPr sz="1600" spc="-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Аддитивные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99123" y="3074923"/>
            <a:ext cx="11271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x+y,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x-y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x&lt;&lt;y,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x&gt;&gt;y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73273" y="3318764"/>
            <a:ext cx="27127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Сдвига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Отношений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проверки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типа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99123" y="3510432"/>
            <a:ext cx="2067560" cy="616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1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x&lt;y,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x&gt;y;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 x&lt;=y,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x&gt;=y </a:t>
            </a:r>
            <a:r>
              <a:rPr sz="1600" spc="-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99123" y="4101846"/>
            <a:ext cx="13017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==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y,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!=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73273" y="4345685"/>
            <a:ext cx="16370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Эквивалентности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Логического</a:t>
            </a:r>
            <a:r>
              <a:rPr sz="16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123" y="4589221"/>
            <a:ext cx="4908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x^y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73273" y="4782211"/>
            <a:ext cx="3141345" cy="6153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Логического</a:t>
            </a:r>
            <a:r>
              <a:rPr sz="16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исключающего</a:t>
            </a:r>
            <a:r>
              <a:rPr sz="16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ИЛИ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Логического</a:t>
            </a:r>
            <a:r>
              <a:rPr sz="16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ИЛИ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99123" y="5128336"/>
            <a:ext cx="62611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x|y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&amp;&amp;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73273" y="5372811"/>
            <a:ext cx="1371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Условное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Условное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ИЛИ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99123" y="5616651"/>
            <a:ext cx="5473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 || y </a:t>
            </a:r>
            <a:r>
              <a:rPr sz="1600" spc="-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??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73273" y="5860491"/>
            <a:ext cx="15690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Сравнения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null </a:t>
            </a:r>
            <a:r>
              <a:rPr sz="1600" spc="-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Условные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73273" y="6348171"/>
            <a:ext cx="1358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исва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ания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99123" y="6104331"/>
            <a:ext cx="739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z </a:t>
            </a:r>
            <a:r>
              <a:rPr sz="1600" spc="-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99123" y="6591706"/>
            <a:ext cx="725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op=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4748" y="287985"/>
            <a:ext cx="4827778" cy="12266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7360" y="449326"/>
            <a:ext cx="412940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Code</a:t>
            </a:r>
            <a:r>
              <a:rPr spc="-80" dirty="0"/>
              <a:t> </a:t>
            </a:r>
            <a:r>
              <a:rPr spc="-5" dirty="0"/>
              <a:t>convention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0491" y="1532802"/>
            <a:ext cx="2689225" cy="1782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3200" b="1" spc="-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calCasing  </a:t>
            </a:r>
            <a:r>
              <a:rPr sz="3200" b="1" dirty="0">
                <a:solidFill>
                  <a:srgbClr val="FFFFFF"/>
                </a:solidFill>
                <a:latin typeface="Tahoma"/>
                <a:cs typeface="Tahoma"/>
              </a:rPr>
              <a:t>camelCasing </a:t>
            </a:r>
            <a:r>
              <a:rPr sz="3200" b="1" spc="-9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UPPERCASE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1998" y="1537210"/>
            <a:ext cx="1994535" cy="178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620">
              <a:lnSpc>
                <a:spcPct val="114700"/>
              </a:lnSpc>
              <a:spcBef>
                <a:spcPts val="95"/>
              </a:spcBef>
            </a:pPr>
            <a:r>
              <a:rPr sz="3350" i="1" spc="-80" dirty="0">
                <a:solidFill>
                  <a:srgbClr val="FFFFFF"/>
                </a:solidFill>
                <a:latin typeface="Tahoma"/>
                <a:cs typeface="Tahoma"/>
              </a:rPr>
              <a:t>IasdGen </a:t>
            </a:r>
            <a:r>
              <a:rPr sz="3350" i="1" spc="-75" dirty="0">
                <a:solidFill>
                  <a:srgbClr val="FFFFFF"/>
                </a:solidFill>
                <a:latin typeface="Tahoma"/>
                <a:cs typeface="Tahoma"/>
              </a:rPr>
              <a:t> iasdGenTyi </a:t>
            </a:r>
            <a:r>
              <a:rPr sz="3350" i="1" spc="-10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50" b="1" i="1" spc="-100" dirty="0">
                <a:solidFill>
                  <a:srgbClr val="FFFFFF"/>
                </a:solidFill>
                <a:latin typeface="Tahoma"/>
                <a:cs typeface="Tahoma"/>
              </a:rPr>
              <a:t>ID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491" y="3364127"/>
            <a:ext cx="702500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34180" algn="l"/>
              </a:tabLst>
            </a:pP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Hungarian</a:t>
            </a:r>
            <a:r>
              <a:rPr sz="32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notation	</a:t>
            </a:r>
            <a:r>
              <a:rPr sz="3350" b="1" i="1" spc="-80" dirty="0">
                <a:solidFill>
                  <a:srgbClr val="FFFFFF"/>
                </a:solidFill>
                <a:latin typeface="Tahoma"/>
                <a:cs typeface="Tahoma"/>
              </a:rPr>
              <a:t>str</a:t>
            </a:r>
            <a:r>
              <a:rPr sz="3350" i="1" spc="-80" dirty="0">
                <a:solidFill>
                  <a:srgbClr val="FFFFFF"/>
                </a:solidFill>
                <a:latin typeface="Tahoma"/>
                <a:cs typeface="Tahoma"/>
              </a:rPr>
              <a:t>Name,</a:t>
            </a:r>
            <a:r>
              <a:rPr sz="3350" i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50" b="1" i="1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350" i="1" spc="-70" dirty="0">
                <a:solidFill>
                  <a:srgbClr val="FFFFFF"/>
                </a:solidFill>
                <a:latin typeface="Tahoma"/>
                <a:cs typeface="Tahoma"/>
              </a:rPr>
              <a:t>Year</a:t>
            </a:r>
            <a:endParaRPr sz="3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207" y="342950"/>
            <a:ext cx="8732520" cy="2068195"/>
            <a:chOff x="140207" y="342950"/>
            <a:chExt cx="8732520" cy="2068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692" y="484670"/>
              <a:ext cx="728281" cy="678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107" y="342950"/>
              <a:ext cx="2912110" cy="897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948" y="897594"/>
              <a:ext cx="2424430" cy="834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0087" y="342950"/>
              <a:ext cx="868502" cy="8974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6891" y="342950"/>
              <a:ext cx="775525" cy="8974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0731" y="342950"/>
              <a:ext cx="3907409" cy="8974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692" y="1069886"/>
              <a:ext cx="728281" cy="6780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107" y="928166"/>
              <a:ext cx="4117721" cy="8974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948" y="1482810"/>
              <a:ext cx="3630041" cy="834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207" y="1513382"/>
              <a:ext cx="7725029" cy="8974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33488" y="1513382"/>
              <a:ext cx="1240358" cy="8974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2148" y="1513382"/>
              <a:ext cx="687158" cy="8974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97596" y="1513382"/>
              <a:ext cx="674916" cy="89745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80491" y="387775"/>
            <a:ext cx="8246745" cy="29273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Операторы</a:t>
            </a:r>
            <a:r>
              <a:rPr sz="3200" b="1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C#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идентичны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с++</a:t>
            </a:r>
            <a:endParaRPr sz="3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A2C145"/>
              </a:buClr>
              <a:buSzPct val="76119"/>
              <a:buFont typeface="Arial"/>
              <a:buChar char="►"/>
              <a:tabLst>
                <a:tab pos="355600" algn="l"/>
              </a:tabLst>
            </a:pPr>
            <a:r>
              <a:rPr sz="3350" b="1" i="1" u="sng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Типы</a:t>
            </a:r>
            <a:r>
              <a:rPr sz="3350" b="1" i="1" u="sng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350" b="1" i="1" u="sng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данных</a:t>
            </a:r>
            <a:r>
              <a:rPr sz="3350" b="1" i="1" u="sng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350" b="1" i="1" u="sng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C#</a:t>
            </a:r>
            <a:endParaRPr sz="3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поддерживает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общую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систему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типов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(CTS):</a:t>
            </a:r>
            <a:endParaRPr sz="32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585"/>
              </a:spcBef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для объявления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того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или иного встроенного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типа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данных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из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CTS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обычно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предусмотрено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свое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уникальное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ключевое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слов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8050" y="308941"/>
            <a:ext cx="4249420" cy="1306195"/>
            <a:chOff x="1923224" y="79184"/>
            <a:chExt cx="4249420" cy="1306195"/>
          </a:xfrm>
        </p:grpSpPr>
        <p:sp>
          <p:nvSpPr>
            <p:cNvPr id="3" name="object 3"/>
            <p:cNvSpPr/>
            <p:nvPr/>
          </p:nvSpPr>
          <p:spPr>
            <a:xfrm>
              <a:off x="1936241" y="92202"/>
              <a:ext cx="4223385" cy="1280160"/>
            </a:xfrm>
            <a:custGeom>
              <a:avLst/>
              <a:gdLst/>
              <a:ahLst/>
              <a:cxnLst/>
              <a:rect l="l" t="t" r="r" b="b"/>
              <a:pathLst>
                <a:path w="4223385" h="1280160">
                  <a:moveTo>
                    <a:pt x="4094987" y="0"/>
                  </a:moveTo>
                  <a:lnTo>
                    <a:pt x="128015" y="0"/>
                  </a:lnTo>
                  <a:lnTo>
                    <a:pt x="78170" y="10054"/>
                  </a:lnTo>
                  <a:lnTo>
                    <a:pt x="37480" y="37480"/>
                  </a:lnTo>
                  <a:lnTo>
                    <a:pt x="10054" y="78170"/>
                  </a:lnTo>
                  <a:lnTo>
                    <a:pt x="0" y="128016"/>
                  </a:lnTo>
                  <a:lnTo>
                    <a:pt x="0" y="1152144"/>
                  </a:lnTo>
                  <a:lnTo>
                    <a:pt x="10054" y="1201989"/>
                  </a:lnTo>
                  <a:lnTo>
                    <a:pt x="37480" y="1242679"/>
                  </a:lnTo>
                  <a:lnTo>
                    <a:pt x="78170" y="1270105"/>
                  </a:lnTo>
                  <a:lnTo>
                    <a:pt x="128015" y="1280160"/>
                  </a:lnTo>
                  <a:lnTo>
                    <a:pt x="4094987" y="1280160"/>
                  </a:lnTo>
                  <a:lnTo>
                    <a:pt x="4144833" y="1270105"/>
                  </a:lnTo>
                  <a:lnTo>
                    <a:pt x="4185523" y="1242679"/>
                  </a:lnTo>
                  <a:lnTo>
                    <a:pt x="4212949" y="1201989"/>
                  </a:lnTo>
                  <a:lnTo>
                    <a:pt x="4223004" y="1152144"/>
                  </a:lnTo>
                  <a:lnTo>
                    <a:pt x="4223004" y="128016"/>
                  </a:lnTo>
                  <a:lnTo>
                    <a:pt x="4212949" y="78170"/>
                  </a:lnTo>
                  <a:lnTo>
                    <a:pt x="4185523" y="37480"/>
                  </a:lnTo>
                  <a:lnTo>
                    <a:pt x="4144833" y="10054"/>
                  </a:lnTo>
                  <a:lnTo>
                    <a:pt x="4094987" y="0"/>
                  </a:lnTo>
                  <a:close/>
                </a:path>
              </a:pathLst>
            </a:custGeom>
            <a:solidFill>
              <a:srgbClr val="99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6241" y="92202"/>
              <a:ext cx="4223385" cy="1280160"/>
            </a:xfrm>
            <a:custGeom>
              <a:avLst/>
              <a:gdLst/>
              <a:ahLst/>
              <a:cxnLst/>
              <a:rect l="l" t="t" r="r" b="b"/>
              <a:pathLst>
                <a:path w="4223385" h="1280160">
                  <a:moveTo>
                    <a:pt x="0" y="128016"/>
                  </a:moveTo>
                  <a:lnTo>
                    <a:pt x="10054" y="78170"/>
                  </a:lnTo>
                  <a:lnTo>
                    <a:pt x="37480" y="37480"/>
                  </a:lnTo>
                  <a:lnTo>
                    <a:pt x="78170" y="10054"/>
                  </a:lnTo>
                  <a:lnTo>
                    <a:pt x="128015" y="0"/>
                  </a:lnTo>
                  <a:lnTo>
                    <a:pt x="4094987" y="0"/>
                  </a:lnTo>
                  <a:lnTo>
                    <a:pt x="4144833" y="10054"/>
                  </a:lnTo>
                  <a:lnTo>
                    <a:pt x="4185523" y="37480"/>
                  </a:lnTo>
                  <a:lnTo>
                    <a:pt x="4212949" y="78170"/>
                  </a:lnTo>
                  <a:lnTo>
                    <a:pt x="4223004" y="128016"/>
                  </a:lnTo>
                  <a:lnTo>
                    <a:pt x="4223004" y="1152144"/>
                  </a:lnTo>
                  <a:lnTo>
                    <a:pt x="4212949" y="1201989"/>
                  </a:lnTo>
                  <a:lnTo>
                    <a:pt x="4185523" y="1242679"/>
                  </a:lnTo>
                  <a:lnTo>
                    <a:pt x="4144833" y="1270105"/>
                  </a:lnTo>
                  <a:lnTo>
                    <a:pt x="4094987" y="1280160"/>
                  </a:lnTo>
                  <a:lnTo>
                    <a:pt x="128015" y="1280160"/>
                  </a:lnTo>
                  <a:lnTo>
                    <a:pt x="78170" y="1270105"/>
                  </a:lnTo>
                  <a:lnTo>
                    <a:pt x="37480" y="1242679"/>
                  </a:lnTo>
                  <a:lnTo>
                    <a:pt x="10054" y="1201989"/>
                  </a:lnTo>
                  <a:lnTo>
                    <a:pt x="0" y="1152144"/>
                  </a:lnTo>
                  <a:lnTo>
                    <a:pt x="0" y="12801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11611" y="507118"/>
            <a:ext cx="3122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150" algn="l"/>
              </a:tabLst>
            </a:pPr>
            <a:r>
              <a:rPr sz="2800" spc="-5" dirty="0">
                <a:solidFill>
                  <a:srgbClr val="FFFFFF"/>
                </a:solidFill>
              </a:rPr>
              <a:t>Система	типов</a:t>
            </a:r>
            <a:r>
              <a:rPr sz="2800" spc="-60" dirty="0">
                <a:solidFill>
                  <a:srgbClr val="FFFFFF"/>
                </a:solidFill>
              </a:rPr>
              <a:t> </a:t>
            </a:r>
            <a:r>
              <a:rPr sz="2800" spc="-15" dirty="0">
                <a:solidFill>
                  <a:srgbClr val="FFFFFF"/>
                </a:solidFill>
              </a:rPr>
              <a:t>С#</a:t>
            </a:r>
            <a:endParaRPr sz="2800" dirty="0"/>
          </a:p>
        </p:txBody>
      </p:sp>
      <p:grpSp>
        <p:nvGrpSpPr>
          <p:cNvPr id="6" name="object 6"/>
          <p:cNvGrpSpPr/>
          <p:nvPr/>
        </p:nvGrpSpPr>
        <p:grpSpPr>
          <a:xfrm>
            <a:off x="3370198" y="1589101"/>
            <a:ext cx="4420235" cy="2256155"/>
            <a:chOff x="2345372" y="1359344"/>
            <a:chExt cx="4420235" cy="2256155"/>
          </a:xfrm>
        </p:grpSpPr>
        <p:sp>
          <p:nvSpPr>
            <p:cNvPr id="7" name="object 7"/>
            <p:cNvSpPr/>
            <p:nvPr/>
          </p:nvSpPr>
          <p:spPr>
            <a:xfrm>
              <a:off x="2358390" y="1372362"/>
              <a:ext cx="1113790" cy="1204595"/>
            </a:xfrm>
            <a:custGeom>
              <a:avLst/>
              <a:gdLst/>
              <a:ahLst/>
              <a:cxnLst/>
              <a:rect l="l" t="t" r="r" b="b"/>
              <a:pathLst>
                <a:path w="1113789" h="1204595">
                  <a:moveTo>
                    <a:pt x="0" y="0"/>
                  </a:moveTo>
                  <a:lnTo>
                    <a:pt x="0" y="1204340"/>
                  </a:lnTo>
                  <a:lnTo>
                    <a:pt x="1113282" y="1204340"/>
                  </a:lnTo>
                </a:path>
              </a:pathLst>
            </a:custGeom>
            <a:ln w="25907">
              <a:solidFill>
                <a:srgbClr val="7950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72434" y="1552194"/>
              <a:ext cx="3279775" cy="2049780"/>
            </a:xfrm>
            <a:custGeom>
              <a:avLst/>
              <a:gdLst/>
              <a:ahLst/>
              <a:cxnLst/>
              <a:rect l="l" t="t" r="r" b="b"/>
              <a:pathLst>
                <a:path w="3279775" h="2049779">
                  <a:moveTo>
                    <a:pt x="3074669" y="0"/>
                  </a:moveTo>
                  <a:lnTo>
                    <a:pt x="204977" y="0"/>
                  </a:lnTo>
                  <a:lnTo>
                    <a:pt x="157993" y="5416"/>
                  </a:lnTo>
                  <a:lnTo>
                    <a:pt x="114855" y="20842"/>
                  </a:lnTo>
                  <a:lnTo>
                    <a:pt x="76795" y="45046"/>
                  </a:lnTo>
                  <a:lnTo>
                    <a:pt x="45046" y="76795"/>
                  </a:lnTo>
                  <a:lnTo>
                    <a:pt x="20842" y="114855"/>
                  </a:lnTo>
                  <a:lnTo>
                    <a:pt x="5416" y="157993"/>
                  </a:lnTo>
                  <a:lnTo>
                    <a:pt x="0" y="204977"/>
                  </a:lnTo>
                  <a:lnTo>
                    <a:pt x="0" y="1844802"/>
                  </a:lnTo>
                  <a:lnTo>
                    <a:pt x="5416" y="1891786"/>
                  </a:lnTo>
                  <a:lnTo>
                    <a:pt x="20842" y="1934924"/>
                  </a:lnTo>
                  <a:lnTo>
                    <a:pt x="45046" y="1972984"/>
                  </a:lnTo>
                  <a:lnTo>
                    <a:pt x="76795" y="2004733"/>
                  </a:lnTo>
                  <a:lnTo>
                    <a:pt x="114855" y="2028937"/>
                  </a:lnTo>
                  <a:lnTo>
                    <a:pt x="157993" y="2044363"/>
                  </a:lnTo>
                  <a:lnTo>
                    <a:pt x="204977" y="2049779"/>
                  </a:lnTo>
                  <a:lnTo>
                    <a:pt x="3074669" y="2049779"/>
                  </a:lnTo>
                  <a:lnTo>
                    <a:pt x="3121654" y="2044363"/>
                  </a:lnTo>
                  <a:lnTo>
                    <a:pt x="3164792" y="2028937"/>
                  </a:lnTo>
                  <a:lnTo>
                    <a:pt x="3202852" y="2004733"/>
                  </a:lnTo>
                  <a:lnTo>
                    <a:pt x="3234601" y="1972984"/>
                  </a:lnTo>
                  <a:lnTo>
                    <a:pt x="3258805" y="1934924"/>
                  </a:lnTo>
                  <a:lnTo>
                    <a:pt x="3274231" y="1891786"/>
                  </a:lnTo>
                  <a:lnTo>
                    <a:pt x="3279647" y="1844802"/>
                  </a:lnTo>
                  <a:lnTo>
                    <a:pt x="3279647" y="204977"/>
                  </a:lnTo>
                  <a:lnTo>
                    <a:pt x="3274231" y="157993"/>
                  </a:lnTo>
                  <a:lnTo>
                    <a:pt x="3258805" y="114855"/>
                  </a:lnTo>
                  <a:lnTo>
                    <a:pt x="3234601" y="76795"/>
                  </a:lnTo>
                  <a:lnTo>
                    <a:pt x="3202852" y="45046"/>
                  </a:lnTo>
                  <a:lnTo>
                    <a:pt x="3164792" y="20842"/>
                  </a:lnTo>
                  <a:lnTo>
                    <a:pt x="3121654" y="5416"/>
                  </a:lnTo>
                  <a:lnTo>
                    <a:pt x="307466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72434" y="1552194"/>
              <a:ext cx="3279775" cy="2049780"/>
            </a:xfrm>
            <a:custGeom>
              <a:avLst/>
              <a:gdLst/>
              <a:ahLst/>
              <a:cxnLst/>
              <a:rect l="l" t="t" r="r" b="b"/>
              <a:pathLst>
                <a:path w="3279775" h="2049779">
                  <a:moveTo>
                    <a:pt x="0" y="204977"/>
                  </a:moveTo>
                  <a:lnTo>
                    <a:pt x="5416" y="157993"/>
                  </a:lnTo>
                  <a:lnTo>
                    <a:pt x="20842" y="114855"/>
                  </a:lnTo>
                  <a:lnTo>
                    <a:pt x="45046" y="76795"/>
                  </a:lnTo>
                  <a:lnTo>
                    <a:pt x="76795" y="45046"/>
                  </a:lnTo>
                  <a:lnTo>
                    <a:pt x="114855" y="20842"/>
                  </a:lnTo>
                  <a:lnTo>
                    <a:pt x="157993" y="5416"/>
                  </a:lnTo>
                  <a:lnTo>
                    <a:pt x="204977" y="0"/>
                  </a:lnTo>
                  <a:lnTo>
                    <a:pt x="3074669" y="0"/>
                  </a:lnTo>
                  <a:lnTo>
                    <a:pt x="3121654" y="5416"/>
                  </a:lnTo>
                  <a:lnTo>
                    <a:pt x="3164792" y="20842"/>
                  </a:lnTo>
                  <a:lnTo>
                    <a:pt x="3202852" y="45046"/>
                  </a:lnTo>
                  <a:lnTo>
                    <a:pt x="3234601" y="76795"/>
                  </a:lnTo>
                  <a:lnTo>
                    <a:pt x="3258805" y="114855"/>
                  </a:lnTo>
                  <a:lnTo>
                    <a:pt x="3274231" y="157993"/>
                  </a:lnTo>
                  <a:lnTo>
                    <a:pt x="3279647" y="204977"/>
                  </a:lnTo>
                  <a:lnTo>
                    <a:pt x="3279647" y="1844802"/>
                  </a:lnTo>
                  <a:lnTo>
                    <a:pt x="3274231" y="1891786"/>
                  </a:lnTo>
                  <a:lnTo>
                    <a:pt x="3258805" y="1934924"/>
                  </a:lnTo>
                  <a:lnTo>
                    <a:pt x="3234601" y="1972984"/>
                  </a:lnTo>
                  <a:lnTo>
                    <a:pt x="3202852" y="2004733"/>
                  </a:lnTo>
                  <a:lnTo>
                    <a:pt x="3164792" y="2028937"/>
                  </a:lnTo>
                  <a:lnTo>
                    <a:pt x="3121654" y="2044363"/>
                  </a:lnTo>
                  <a:lnTo>
                    <a:pt x="3074669" y="2049779"/>
                  </a:lnTo>
                  <a:lnTo>
                    <a:pt x="204977" y="2049779"/>
                  </a:lnTo>
                  <a:lnTo>
                    <a:pt x="157993" y="2044363"/>
                  </a:lnTo>
                  <a:lnTo>
                    <a:pt x="114855" y="2028937"/>
                  </a:lnTo>
                  <a:lnTo>
                    <a:pt x="76795" y="2004733"/>
                  </a:lnTo>
                  <a:lnTo>
                    <a:pt x="45046" y="1972984"/>
                  </a:lnTo>
                  <a:lnTo>
                    <a:pt x="20842" y="1934924"/>
                  </a:lnTo>
                  <a:lnTo>
                    <a:pt x="5416" y="1891786"/>
                  </a:lnTo>
                  <a:lnTo>
                    <a:pt x="0" y="1844802"/>
                  </a:lnTo>
                  <a:lnTo>
                    <a:pt x="0" y="204977"/>
                  </a:lnTo>
                  <a:close/>
                </a:path>
              </a:pathLst>
            </a:custGeom>
            <a:ln w="25908">
              <a:solidFill>
                <a:srgbClr val="99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35739" y="1961902"/>
            <a:ext cx="1701800" cy="129476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800" dirty="0">
                <a:solidFill>
                  <a:srgbClr val="5B5D6B"/>
                </a:solidFill>
                <a:latin typeface="Tahoma"/>
                <a:cs typeface="Tahoma"/>
              </a:rPr>
              <a:t>Типы</a:t>
            </a:r>
            <a:r>
              <a:rPr sz="1800" spc="-60" dirty="0">
                <a:solidFill>
                  <a:srgbClr val="5B5D6B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B5D6B"/>
                </a:solidFill>
                <a:latin typeface="Tahoma"/>
                <a:cs typeface="Tahoma"/>
              </a:rPr>
              <a:t>значения</a:t>
            </a:r>
            <a:endParaRPr sz="1800" dirty="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55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5B5D6B"/>
                </a:solidFill>
                <a:latin typeface="Tahoma"/>
                <a:cs typeface="Tahoma"/>
              </a:rPr>
              <a:t>Структуры</a:t>
            </a:r>
            <a:endParaRPr sz="1800" dirty="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20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5B5D6B"/>
                </a:solidFill>
                <a:latin typeface="Tahoma"/>
                <a:cs typeface="Tahoma"/>
              </a:rPr>
              <a:t>Перечисления</a:t>
            </a:r>
            <a:endParaRPr sz="1800" dirty="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3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5B5D6B"/>
                </a:solidFill>
                <a:latin typeface="Tahoma"/>
                <a:cs typeface="Tahoma"/>
              </a:rPr>
              <a:t>Простые</a:t>
            </a:r>
            <a:r>
              <a:rPr sz="1800" spc="-65" dirty="0">
                <a:solidFill>
                  <a:srgbClr val="5B5D6B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B5D6B"/>
                </a:solidFill>
                <a:latin typeface="Tahoma"/>
                <a:cs typeface="Tahoma"/>
              </a:rPr>
              <a:t>типы</a:t>
            </a:r>
            <a:endParaRPr sz="1800" dirty="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70643" y="1131443"/>
            <a:ext cx="4419600" cy="4817745"/>
            <a:chOff x="2345435" y="1359408"/>
            <a:chExt cx="4419600" cy="4817745"/>
          </a:xfrm>
        </p:grpSpPr>
        <p:sp>
          <p:nvSpPr>
            <p:cNvPr id="12" name="object 12"/>
            <p:cNvSpPr/>
            <p:nvPr/>
          </p:nvSpPr>
          <p:spPr>
            <a:xfrm>
              <a:off x="2358389" y="1372362"/>
              <a:ext cx="1113790" cy="3766820"/>
            </a:xfrm>
            <a:custGeom>
              <a:avLst/>
              <a:gdLst/>
              <a:ahLst/>
              <a:cxnLst/>
              <a:rect l="l" t="t" r="r" b="b"/>
              <a:pathLst>
                <a:path w="1113789" h="3766820">
                  <a:moveTo>
                    <a:pt x="0" y="0"/>
                  </a:moveTo>
                  <a:lnTo>
                    <a:pt x="0" y="3766439"/>
                  </a:lnTo>
                  <a:lnTo>
                    <a:pt x="1113282" y="3766439"/>
                  </a:lnTo>
                </a:path>
              </a:pathLst>
            </a:custGeom>
            <a:ln w="25907">
              <a:solidFill>
                <a:srgbClr val="7950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2433" y="4114037"/>
              <a:ext cx="3279775" cy="2049780"/>
            </a:xfrm>
            <a:custGeom>
              <a:avLst/>
              <a:gdLst/>
              <a:ahLst/>
              <a:cxnLst/>
              <a:rect l="l" t="t" r="r" b="b"/>
              <a:pathLst>
                <a:path w="3279775" h="2049779">
                  <a:moveTo>
                    <a:pt x="3074669" y="0"/>
                  </a:moveTo>
                  <a:lnTo>
                    <a:pt x="204977" y="0"/>
                  </a:lnTo>
                  <a:lnTo>
                    <a:pt x="157993" y="5416"/>
                  </a:lnTo>
                  <a:lnTo>
                    <a:pt x="114855" y="20842"/>
                  </a:lnTo>
                  <a:lnTo>
                    <a:pt x="76795" y="45046"/>
                  </a:lnTo>
                  <a:lnTo>
                    <a:pt x="45046" y="76795"/>
                  </a:lnTo>
                  <a:lnTo>
                    <a:pt x="20842" y="114855"/>
                  </a:lnTo>
                  <a:lnTo>
                    <a:pt x="5416" y="157993"/>
                  </a:lnTo>
                  <a:lnTo>
                    <a:pt x="0" y="204978"/>
                  </a:lnTo>
                  <a:lnTo>
                    <a:pt x="0" y="1844802"/>
                  </a:lnTo>
                  <a:lnTo>
                    <a:pt x="5416" y="1891802"/>
                  </a:lnTo>
                  <a:lnTo>
                    <a:pt x="20842" y="1934946"/>
                  </a:lnTo>
                  <a:lnTo>
                    <a:pt x="45046" y="1973005"/>
                  </a:lnTo>
                  <a:lnTo>
                    <a:pt x="76795" y="2004749"/>
                  </a:lnTo>
                  <a:lnTo>
                    <a:pt x="114855" y="2028946"/>
                  </a:lnTo>
                  <a:lnTo>
                    <a:pt x="157993" y="2044366"/>
                  </a:lnTo>
                  <a:lnTo>
                    <a:pt x="204977" y="2049780"/>
                  </a:lnTo>
                  <a:lnTo>
                    <a:pt x="3074669" y="2049780"/>
                  </a:lnTo>
                  <a:lnTo>
                    <a:pt x="3121654" y="2044366"/>
                  </a:lnTo>
                  <a:lnTo>
                    <a:pt x="3164792" y="2028946"/>
                  </a:lnTo>
                  <a:lnTo>
                    <a:pt x="3202852" y="2004749"/>
                  </a:lnTo>
                  <a:lnTo>
                    <a:pt x="3234601" y="1973005"/>
                  </a:lnTo>
                  <a:lnTo>
                    <a:pt x="3258805" y="1934946"/>
                  </a:lnTo>
                  <a:lnTo>
                    <a:pt x="3274231" y="1891802"/>
                  </a:lnTo>
                  <a:lnTo>
                    <a:pt x="3279647" y="1844802"/>
                  </a:lnTo>
                  <a:lnTo>
                    <a:pt x="3279647" y="204978"/>
                  </a:lnTo>
                  <a:lnTo>
                    <a:pt x="3274231" y="157993"/>
                  </a:lnTo>
                  <a:lnTo>
                    <a:pt x="3258805" y="114855"/>
                  </a:lnTo>
                  <a:lnTo>
                    <a:pt x="3234601" y="76795"/>
                  </a:lnTo>
                  <a:lnTo>
                    <a:pt x="3202852" y="45046"/>
                  </a:lnTo>
                  <a:lnTo>
                    <a:pt x="3164792" y="20842"/>
                  </a:lnTo>
                  <a:lnTo>
                    <a:pt x="3121654" y="5416"/>
                  </a:lnTo>
                  <a:lnTo>
                    <a:pt x="307466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72433" y="4114037"/>
              <a:ext cx="3279775" cy="2049780"/>
            </a:xfrm>
            <a:custGeom>
              <a:avLst/>
              <a:gdLst/>
              <a:ahLst/>
              <a:cxnLst/>
              <a:rect l="l" t="t" r="r" b="b"/>
              <a:pathLst>
                <a:path w="3279775" h="2049779">
                  <a:moveTo>
                    <a:pt x="0" y="204978"/>
                  </a:moveTo>
                  <a:lnTo>
                    <a:pt x="5416" y="157993"/>
                  </a:lnTo>
                  <a:lnTo>
                    <a:pt x="20842" y="114855"/>
                  </a:lnTo>
                  <a:lnTo>
                    <a:pt x="45046" y="76795"/>
                  </a:lnTo>
                  <a:lnTo>
                    <a:pt x="76795" y="45046"/>
                  </a:lnTo>
                  <a:lnTo>
                    <a:pt x="114855" y="20842"/>
                  </a:lnTo>
                  <a:lnTo>
                    <a:pt x="157993" y="5416"/>
                  </a:lnTo>
                  <a:lnTo>
                    <a:pt x="204977" y="0"/>
                  </a:lnTo>
                  <a:lnTo>
                    <a:pt x="3074669" y="0"/>
                  </a:lnTo>
                  <a:lnTo>
                    <a:pt x="3121654" y="5416"/>
                  </a:lnTo>
                  <a:lnTo>
                    <a:pt x="3164792" y="20842"/>
                  </a:lnTo>
                  <a:lnTo>
                    <a:pt x="3202852" y="45046"/>
                  </a:lnTo>
                  <a:lnTo>
                    <a:pt x="3234601" y="76795"/>
                  </a:lnTo>
                  <a:lnTo>
                    <a:pt x="3258805" y="114855"/>
                  </a:lnTo>
                  <a:lnTo>
                    <a:pt x="3274231" y="157993"/>
                  </a:lnTo>
                  <a:lnTo>
                    <a:pt x="3279647" y="204978"/>
                  </a:lnTo>
                  <a:lnTo>
                    <a:pt x="3279647" y="1844802"/>
                  </a:lnTo>
                  <a:lnTo>
                    <a:pt x="3274231" y="1891802"/>
                  </a:lnTo>
                  <a:lnTo>
                    <a:pt x="3258805" y="1934946"/>
                  </a:lnTo>
                  <a:lnTo>
                    <a:pt x="3234601" y="1973005"/>
                  </a:lnTo>
                  <a:lnTo>
                    <a:pt x="3202852" y="2004749"/>
                  </a:lnTo>
                  <a:lnTo>
                    <a:pt x="3164792" y="2028946"/>
                  </a:lnTo>
                  <a:lnTo>
                    <a:pt x="3121654" y="2044366"/>
                  </a:lnTo>
                  <a:lnTo>
                    <a:pt x="3074669" y="2049780"/>
                  </a:lnTo>
                  <a:lnTo>
                    <a:pt x="204977" y="2049780"/>
                  </a:lnTo>
                  <a:lnTo>
                    <a:pt x="157993" y="2044366"/>
                  </a:lnTo>
                  <a:lnTo>
                    <a:pt x="114855" y="2028946"/>
                  </a:lnTo>
                  <a:lnTo>
                    <a:pt x="76795" y="2004749"/>
                  </a:lnTo>
                  <a:lnTo>
                    <a:pt x="45046" y="1973005"/>
                  </a:lnTo>
                  <a:lnTo>
                    <a:pt x="20842" y="1934946"/>
                  </a:lnTo>
                  <a:lnTo>
                    <a:pt x="5416" y="1891802"/>
                  </a:lnTo>
                  <a:lnTo>
                    <a:pt x="0" y="1844802"/>
                  </a:lnTo>
                  <a:lnTo>
                    <a:pt x="0" y="204978"/>
                  </a:lnTo>
                  <a:close/>
                </a:path>
              </a:pathLst>
            </a:custGeom>
            <a:ln w="25908">
              <a:solidFill>
                <a:srgbClr val="99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72759" y="4028299"/>
            <a:ext cx="1519555" cy="187452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dirty="0">
                <a:solidFill>
                  <a:srgbClr val="5B5D6B"/>
                </a:solidFill>
                <a:latin typeface="Tahoma"/>
                <a:cs typeface="Tahoma"/>
              </a:rPr>
              <a:t>Типы-</a:t>
            </a:r>
            <a:r>
              <a:rPr sz="1800" spc="-55" dirty="0">
                <a:solidFill>
                  <a:srgbClr val="5B5D6B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B5D6B"/>
                </a:solidFill>
                <a:latin typeface="Tahoma"/>
                <a:cs typeface="Tahoma"/>
              </a:rPr>
              <a:t>ссылки</a:t>
            </a:r>
            <a:endParaRPr sz="1800" dirty="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550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5B5D6B"/>
                </a:solidFill>
                <a:latin typeface="Tahoma"/>
                <a:cs typeface="Tahoma"/>
              </a:rPr>
              <a:t>Классы</a:t>
            </a:r>
            <a:endParaRPr sz="1800" dirty="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20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5B5D6B"/>
                </a:solidFill>
                <a:latin typeface="Tahoma"/>
                <a:cs typeface="Tahoma"/>
              </a:rPr>
              <a:t>Строки</a:t>
            </a:r>
            <a:endParaRPr sz="1800" dirty="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3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5B5D6B"/>
                </a:solidFill>
                <a:latin typeface="Tahoma"/>
                <a:cs typeface="Tahoma"/>
              </a:rPr>
              <a:t>Массивы</a:t>
            </a:r>
            <a:endParaRPr sz="1800" dirty="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20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5B5D6B"/>
                </a:solidFill>
                <a:latin typeface="Tahoma"/>
                <a:cs typeface="Tahoma"/>
              </a:rPr>
              <a:t>Делегаты</a:t>
            </a:r>
            <a:endParaRPr sz="1800" dirty="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20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5B5D6B"/>
                </a:solidFill>
                <a:latin typeface="Tahoma"/>
                <a:cs typeface="Tahoma"/>
              </a:rPr>
              <a:t>Интерфейсы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8267" y="1403350"/>
            <a:ext cx="185038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Типы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значений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(value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types)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1)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Определяются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8267" y="2226690"/>
            <a:ext cx="1760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90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struct	или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emun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8267" y="2501010"/>
            <a:ext cx="2435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2)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Размещение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стеке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8267" y="2775330"/>
            <a:ext cx="23837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потока</a:t>
            </a:r>
            <a:endParaRPr sz="1800">
              <a:latin typeface="Tahoma"/>
              <a:cs typeface="Tahoma"/>
            </a:endParaRPr>
          </a:p>
          <a:p>
            <a:pPr marL="12700" marR="291465">
              <a:lnSpc>
                <a:spcPct val="100000"/>
              </a:lnSpc>
              <a:buAutoNum type="arabicParenR" startAt="3"/>
              <a:tabLst>
                <a:tab pos="29718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поля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экземпляра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размещаются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самой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переменной</a:t>
            </a:r>
            <a:endParaRPr sz="1800">
              <a:latin typeface="Tahoma"/>
              <a:cs typeface="Tahoma"/>
            </a:endParaRPr>
          </a:p>
          <a:p>
            <a:pPr marL="296545" indent="-284480">
              <a:lnSpc>
                <a:spcPct val="100000"/>
              </a:lnSpc>
              <a:buAutoNum type="arabicParenR" startAt="4"/>
              <a:tabLst>
                <a:tab pos="29718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не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обрабатываются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8267" y="4147184"/>
            <a:ext cx="1200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cб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орщ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ком  мусора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8267" y="5257800"/>
            <a:ext cx="207898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Ссылочные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типы </a:t>
            </a:r>
            <a:r>
              <a:rPr sz="1800" b="1" spc="-5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(reference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types).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определяются 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(в куче)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15" y="333756"/>
            <a:ext cx="8083296" cy="62986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65531" y="1814881"/>
            <a:ext cx="7983220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  <a:tab pos="3412490" algn="l"/>
                <a:tab pos="4203065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Типы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данных, которые поддерживаются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компилятором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напрямую, называются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примитивными	(primitive</a:t>
            </a: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types)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или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встроенными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у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них	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существуют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прямые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аналоги в библиотеке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классов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.NET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Framework Class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Library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9184" y="399288"/>
            <a:ext cx="6480175" cy="1201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latin typeface="Consolas"/>
                <a:cs typeface="Consolas"/>
              </a:rPr>
              <a:t>System.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Int32</a:t>
            </a:r>
            <a:r>
              <a:rPr sz="2400" spc="5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a1 =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System.</a:t>
            </a:r>
            <a:r>
              <a:rPr sz="2400" spc="5" dirty="0">
                <a:solidFill>
                  <a:srgbClr val="2B91AE"/>
                </a:solidFill>
                <a:latin typeface="Consolas"/>
                <a:cs typeface="Consolas"/>
              </a:rPr>
              <a:t>Int32</a:t>
            </a:r>
            <a:r>
              <a:rPr sz="2400" spc="5" dirty="0">
                <a:latin typeface="Consolas"/>
                <a:cs typeface="Consolas"/>
              </a:rPr>
              <a:t>();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a2</a:t>
            </a:r>
            <a:r>
              <a:rPr sz="2400" spc="-2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 0;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7200" y="4929403"/>
            <a:ext cx="4572000" cy="13233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 marR="419100">
              <a:lnSpc>
                <a:spcPct val="100299"/>
              </a:lnSpc>
              <a:spcBef>
                <a:spcPts val="24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using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short </a:t>
            </a:r>
            <a:r>
              <a:rPr sz="2000" dirty="0">
                <a:latin typeface="Consolas"/>
                <a:cs typeface="Consolas"/>
              </a:rPr>
              <a:t>= </a:t>
            </a:r>
            <a:r>
              <a:rPr sz="2000" spc="-5" dirty="0">
                <a:latin typeface="Consolas"/>
                <a:cs typeface="Consolas"/>
              </a:rPr>
              <a:t>System.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Int16</a:t>
            </a:r>
            <a:r>
              <a:rPr sz="2000" spc="-5" dirty="0">
                <a:latin typeface="Consolas"/>
                <a:cs typeface="Consolas"/>
              </a:rPr>
              <a:t>; 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using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ushort </a:t>
            </a:r>
            <a:r>
              <a:rPr sz="2000" dirty="0">
                <a:latin typeface="Consolas"/>
                <a:cs typeface="Consolas"/>
              </a:rPr>
              <a:t>= </a:t>
            </a:r>
            <a:r>
              <a:rPr sz="2000" spc="-5" dirty="0">
                <a:latin typeface="Consolas"/>
                <a:cs typeface="Consolas"/>
              </a:rPr>
              <a:t>System.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UInt16</a:t>
            </a:r>
            <a:r>
              <a:rPr sz="2000" spc="-5" dirty="0">
                <a:latin typeface="Consolas"/>
                <a:cs typeface="Consolas"/>
              </a:rPr>
              <a:t>; </a:t>
            </a:r>
            <a:r>
              <a:rPr sz="2000" spc="-108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using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2000" dirty="0">
                <a:latin typeface="Consolas"/>
                <a:cs typeface="Consolas"/>
              </a:rPr>
              <a:t>= </a:t>
            </a:r>
            <a:r>
              <a:rPr sz="2000" spc="-5" dirty="0">
                <a:latin typeface="Consolas"/>
                <a:cs typeface="Consolas"/>
              </a:rPr>
              <a:t>System.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Int32</a:t>
            </a:r>
            <a:r>
              <a:rPr sz="2000" spc="-5" dirty="0">
                <a:latin typeface="Consolas"/>
                <a:cs typeface="Consolas"/>
              </a:rPr>
              <a:t>; 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using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uint</a:t>
            </a:r>
            <a:r>
              <a:rPr sz="20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5" dirty="0">
                <a:latin typeface="Consolas"/>
                <a:cs typeface="Consolas"/>
              </a:rPr>
              <a:t> System.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UInt32</a:t>
            </a:r>
            <a:r>
              <a:rPr sz="2000" spc="-5" dirty="0">
                <a:latin typeface="Consolas"/>
                <a:cs typeface="Consolas"/>
              </a:rPr>
              <a:t>;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5304" cy="6858000"/>
            <a:chOff x="-11050" y="10095"/>
            <a:chExt cx="9155304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50" y="10095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05000" y="4909439"/>
              <a:ext cx="146685" cy="106045"/>
            </a:xfrm>
            <a:custGeom>
              <a:avLst/>
              <a:gdLst/>
              <a:ahLst/>
              <a:cxnLst/>
              <a:rect l="l" t="t" r="r" b="b"/>
              <a:pathLst>
                <a:path w="146685" h="106045">
                  <a:moveTo>
                    <a:pt x="128587" y="86487"/>
                  </a:moveTo>
                  <a:lnTo>
                    <a:pt x="0" y="86487"/>
                  </a:lnTo>
                  <a:lnTo>
                    <a:pt x="0" y="105537"/>
                  </a:lnTo>
                  <a:lnTo>
                    <a:pt x="128587" y="105537"/>
                  </a:lnTo>
                  <a:lnTo>
                    <a:pt x="128587" y="86487"/>
                  </a:lnTo>
                  <a:close/>
                </a:path>
                <a:path w="146685" h="106045">
                  <a:moveTo>
                    <a:pt x="146685" y="19050"/>
                  </a:moveTo>
                  <a:lnTo>
                    <a:pt x="145034" y="0"/>
                  </a:lnTo>
                  <a:lnTo>
                    <a:pt x="16891" y="11049"/>
                  </a:lnTo>
                  <a:lnTo>
                    <a:pt x="18542" y="29972"/>
                  </a:lnTo>
                  <a:lnTo>
                    <a:pt x="146685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7887" y="4828081"/>
            <a:ext cx="334862" cy="29428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80491" y="19685"/>
            <a:ext cx="74148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900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481965" algn="l"/>
                <a:tab pos="482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Встроенные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(примитивные)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типы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C#</a:t>
            </a:r>
            <a:endParaRPr sz="3200" dirty="0">
              <a:latin typeface="Tahoma"/>
              <a:cs typeface="Tahoma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79400" y="708025"/>
          <a:ext cx="5786754" cy="6141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248285">
                        <a:lnSpc>
                          <a:spcPts val="276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Тип</a:t>
                      </a:r>
                      <a:r>
                        <a:rPr sz="24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C#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81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Размер</a:t>
                      </a:r>
                      <a:endParaRPr sz="2400">
                        <a:latin typeface="Tahoma"/>
                        <a:cs typeface="Tahoma"/>
                      </a:endParaRPr>
                    </a:p>
                    <a:p>
                      <a:pPr marL="248285">
                        <a:lnSpc>
                          <a:spcPts val="282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в</a:t>
                      </a:r>
                      <a:r>
                        <a:rPr sz="2400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битах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Тип</a:t>
                      </a:r>
                      <a:r>
                        <a:rPr sz="24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(FCL)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sbyte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System.Sbyte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short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16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System.Int16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int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32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System.Int32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long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System.Int64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byte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System.Byte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ushort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16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System.Uint16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uint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32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System.Uint32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ulong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System.Uint64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char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16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65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System.Char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bool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ts val="2770"/>
                        </a:lnSpc>
                      </a:pPr>
                      <a:r>
                        <a:rPr sz="2400" u="heavy" strike="sngStrike" spc="-295" dirty="0">
                          <a:solidFill>
                            <a:srgbClr val="FFFFFF"/>
                          </a:solidFill>
                          <a:uFill>
                            <a:solidFill>
                              <a:srgbClr val="5B5D6B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u="heavy" strike="sngStrike" dirty="0">
                          <a:solidFill>
                            <a:srgbClr val="FFFFFF"/>
                          </a:solidFill>
                          <a:uFill>
                            <a:solidFill>
                              <a:srgbClr val="5B5D6B"/>
                            </a:solidFill>
                          </a:uFill>
                          <a:latin typeface="Tahoma"/>
                          <a:cs typeface="Tahoma"/>
                        </a:rPr>
                        <a:t>8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System.Boolean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float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32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System.Single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double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System.Double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decimal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128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System.Decimal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string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770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System.String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marL="248285">
                        <a:lnSpc>
                          <a:spcPts val="219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object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19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2195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System.Object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80772" y="320090"/>
            <a:ext cx="8769350" cy="1385570"/>
            <a:chOff x="80772" y="320090"/>
            <a:chExt cx="8769350" cy="1385570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772" y="460298"/>
              <a:ext cx="728281" cy="6795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1188" y="320090"/>
              <a:ext cx="8253730" cy="89745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1188" y="807770"/>
              <a:ext cx="8488553" cy="897458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58267" y="435101"/>
            <a:ext cx="832485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компилятор выполняет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явное и неявное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приведение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между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примитивными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типами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9831" y="1581911"/>
            <a:ext cx="8280400" cy="2554605"/>
          </a:xfrm>
          <a:custGeom>
            <a:avLst/>
            <a:gdLst/>
            <a:ahLst/>
            <a:cxnLst/>
            <a:rect l="l" t="t" r="r" b="b"/>
            <a:pathLst>
              <a:path w="8280400" h="2554604">
                <a:moveTo>
                  <a:pt x="8279892" y="0"/>
                </a:moveTo>
                <a:lnTo>
                  <a:pt x="0" y="0"/>
                </a:lnTo>
                <a:lnTo>
                  <a:pt x="0" y="2554224"/>
                </a:lnTo>
                <a:lnTo>
                  <a:pt x="8279892" y="2554224"/>
                </a:lnTo>
                <a:lnTo>
                  <a:pt x="8279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8267" y="1600581"/>
            <a:ext cx="226250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B91AE"/>
                </a:solidFill>
                <a:latin typeface="Consolas"/>
                <a:cs typeface="Consolas"/>
              </a:rPr>
              <a:t>Int32</a:t>
            </a:r>
            <a:r>
              <a:rPr sz="2000" spc="-20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i32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5;</a:t>
            </a:r>
            <a:endParaRPr sz="20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2B91AE"/>
                </a:solidFill>
                <a:latin typeface="Consolas"/>
                <a:cs typeface="Consolas"/>
              </a:rPr>
              <a:t>Int64</a:t>
            </a:r>
            <a:r>
              <a:rPr sz="2000" spc="-25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i64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i32; </a:t>
            </a:r>
            <a:r>
              <a:rPr sz="2000" spc="-108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B91AE"/>
                </a:solidFill>
                <a:latin typeface="Consolas"/>
                <a:cs typeface="Consolas"/>
              </a:rPr>
              <a:t>Single</a:t>
            </a:r>
            <a:r>
              <a:rPr sz="2000" spc="-30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s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i32;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53842" y="1905381"/>
            <a:ext cx="50520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0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Неявное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приведение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Int32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к</a:t>
            </a:r>
            <a:r>
              <a:rPr sz="20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Int64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0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Неявное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приведение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Int32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к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Single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40436" y="2654807"/>
            <a:ext cx="8280400" cy="646430"/>
          </a:xfrm>
          <a:custGeom>
            <a:avLst/>
            <a:gdLst/>
            <a:ahLst/>
            <a:cxnLst/>
            <a:rect l="l" t="t" r="r" b="b"/>
            <a:pathLst>
              <a:path w="8280400" h="646429">
                <a:moveTo>
                  <a:pt x="8279892" y="0"/>
                </a:moveTo>
                <a:lnTo>
                  <a:pt x="0" y="0"/>
                </a:lnTo>
                <a:lnTo>
                  <a:pt x="0" y="646176"/>
                </a:lnTo>
                <a:lnTo>
                  <a:pt x="8279892" y="646176"/>
                </a:lnTo>
                <a:lnTo>
                  <a:pt x="8279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58267" y="2686303"/>
            <a:ext cx="7569834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разрешает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неявное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приведение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типа,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если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это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преобразование</a:t>
            </a:r>
            <a:endParaRPr sz="1800">
              <a:latin typeface="Tahoma"/>
              <a:cs typeface="Tahoma"/>
            </a:endParaRPr>
          </a:p>
          <a:p>
            <a:pPr marL="2724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«безопасно»,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то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есть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не сопряжено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потерей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данных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535"/>
              </a:spcBef>
            </a:pPr>
            <a:r>
              <a:rPr sz="2000" dirty="0">
                <a:solidFill>
                  <a:srgbClr val="2B91AE"/>
                </a:solidFill>
                <a:latin typeface="Consolas"/>
                <a:cs typeface="Consolas"/>
              </a:rPr>
              <a:t>Byte </a:t>
            </a:r>
            <a:r>
              <a:rPr sz="2000" dirty="0">
                <a:latin typeface="Consolas"/>
                <a:cs typeface="Consolas"/>
              </a:rPr>
              <a:t>b = </a:t>
            </a:r>
            <a:r>
              <a:rPr sz="2000" spc="-5" dirty="0"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Byte</a:t>
            </a:r>
            <a:r>
              <a:rPr sz="2000" spc="-5" dirty="0">
                <a:latin typeface="Consolas"/>
                <a:cs typeface="Consolas"/>
              </a:rPr>
              <a:t>)i32;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Явное приведение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Int32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к Byte 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B91AE"/>
                </a:solidFill>
                <a:latin typeface="Consolas"/>
                <a:cs typeface="Consolas"/>
              </a:rPr>
              <a:t>Int16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v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Int16</a:t>
            </a:r>
            <a:r>
              <a:rPr sz="2000" spc="-5" dirty="0">
                <a:latin typeface="Consolas"/>
                <a:cs typeface="Consolas"/>
              </a:rPr>
              <a:t>)s;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0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Явное</a:t>
            </a:r>
            <a:r>
              <a:rPr sz="20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приведение</a:t>
            </a:r>
            <a:r>
              <a:rPr sz="20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Single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к</a:t>
            </a:r>
            <a:r>
              <a:rPr sz="20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Int16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4611" y="4387596"/>
            <a:ext cx="8135620" cy="64071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90805" marR="113664">
              <a:lnSpc>
                <a:spcPct val="100000"/>
              </a:lnSpc>
              <a:spcBef>
                <a:spcPts val="355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«небезопасное»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преобразование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означает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«связанное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с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потерей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точности </a:t>
            </a:r>
            <a:r>
              <a:rPr sz="1800" spc="-5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или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величины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5B5D6B"/>
                  </a:solidFill>
                </a:uFill>
                <a:latin typeface="Tahoma"/>
                <a:cs typeface="Tahoma"/>
              </a:rPr>
              <a:t>ч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исла»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4611" y="6112764"/>
            <a:ext cx="8568055" cy="3689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примитивные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типы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могут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использовать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литеральную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форму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записи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0227" y="5192267"/>
            <a:ext cx="8592312" cy="7147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414578"/>
            <a:ext cx="6798309" cy="1304925"/>
            <a:chOff x="202692" y="414578"/>
            <a:chExt cx="6798309" cy="1304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692" y="556298"/>
              <a:ext cx="728281" cy="678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107" y="414578"/>
              <a:ext cx="4178554" cy="897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947" y="969222"/>
              <a:ext cx="3690874" cy="834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4375" y="1285938"/>
              <a:ext cx="6286500" cy="427355"/>
            </a:xfrm>
            <a:custGeom>
              <a:avLst/>
              <a:gdLst/>
              <a:ahLst/>
              <a:cxnLst/>
              <a:rect l="l" t="t" r="r" b="b"/>
              <a:pathLst>
                <a:path w="6286500" h="427355">
                  <a:moveTo>
                    <a:pt x="6286500" y="0"/>
                  </a:moveTo>
                  <a:lnTo>
                    <a:pt x="0" y="0"/>
                  </a:lnTo>
                  <a:lnTo>
                    <a:pt x="0" y="427037"/>
                  </a:lnTo>
                  <a:lnTo>
                    <a:pt x="6286500" y="427037"/>
                  </a:lnTo>
                  <a:lnTo>
                    <a:pt x="6286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4375" y="1279524"/>
              <a:ext cx="6286500" cy="440055"/>
            </a:xfrm>
            <a:custGeom>
              <a:avLst/>
              <a:gdLst/>
              <a:ahLst/>
              <a:cxnLst/>
              <a:rect l="l" t="t" r="r" b="b"/>
              <a:pathLst>
                <a:path w="6286500" h="440055">
                  <a:moveTo>
                    <a:pt x="6286500" y="427101"/>
                  </a:moveTo>
                  <a:lnTo>
                    <a:pt x="0" y="427101"/>
                  </a:lnTo>
                  <a:lnTo>
                    <a:pt x="0" y="439801"/>
                  </a:lnTo>
                  <a:lnTo>
                    <a:pt x="6286500" y="439801"/>
                  </a:lnTo>
                  <a:lnTo>
                    <a:pt x="6286500" y="427101"/>
                  </a:lnTo>
                  <a:close/>
                </a:path>
                <a:path w="6286500" h="440055">
                  <a:moveTo>
                    <a:pt x="62865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286500" y="12700"/>
                  </a:lnTo>
                  <a:lnTo>
                    <a:pt x="6286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491" y="279185"/>
            <a:ext cx="6620509" cy="2210435"/>
          </a:xfrm>
          <a:prstGeom prst="rect">
            <a:avLst/>
          </a:prstGeom>
        </p:spPr>
        <p:txBody>
          <a:bodyPr vert="horz" wrap="square" lIns="0" tIns="2641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08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Ссылочные</a:t>
            </a:r>
            <a:r>
              <a:rPr sz="3200" b="1" u="sng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2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типы</a:t>
            </a:r>
            <a:endParaRPr sz="3200">
              <a:latin typeface="Tahoma"/>
              <a:cs typeface="Tahoma"/>
            </a:endParaRPr>
          </a:p>
          <a:p>
            <a:pPr marL="582295">
              <a:lnSpc>
                <a:spcPct val="100000"/>
              </a:lnSpc>
              <a:spcBef>
                <a:spcPts val="1714"/>
              </a:spcBef>
            </a:pPr>
            <a:r>
              <a:rPr sz="2800" spc="-10" dirty="0">
                <a:solidFill>
                  <a:srgbClr val="2B91AE"/>
                </a:solidFill>
                <a:latin typeface="Courier New"/>
                <a:cs typeface="Courier New"/>
              </a:rPr>
              <a:t>Something</a:t>
            </a:r>
            <a:r>
              <a:rPr sz="2800" spc="-55" dirty="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objSomething;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CLR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требует,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чтобы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все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объекты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создавались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оператором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new.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5750" y="3422650"/>
            <a:ext cx="8501380" cy="1298575"/>
            <a:chOff x="285750" y="3422650"/>
            <a:chExt cx="8501380" cy="1298575"/>
          </a:xfrm>
        </p:grpSpPr>
        <p:sp>
          <p:nvSpPr>
            <p:cNvPr id="10" name="object 10"/>
            <p:cNvSpPr/>
            <p:nvPr/>
          </p:nvSpPr>
          <p:spPr>
            <a:xfrm>
              <a:off x="285750" y="3429000"/>
              <a:ext cx="8501380" cy="1285875"/>
            </a:xfrm>
            <a:custGeom>
              <a:avLst/>
              <a:gdLst/>
              <a:ahLst/>
              <a:cxnLst/>
              <a:rect l="l" t="t" r="r" b="b"/>
              <a:pathLst>
                <a:path w="8501380" h="1285875">
                  <a:moveTo>
                    <a:pt x="8501126" y="0"/>
                  </a:moveTo>
                  <a:lnTo>
                    <a:pt x="0" y="0"/>
                  </a:lnTo>
                  <a:lnTo>
                    <a:pt x="0" y="1285875"/>
                  </a:lnTo>
                  <a:lnTo>
                    <a:pt x="8501126" y="1285875"/>
                  </a:lnTo>
                  <a:lnTo>
                    <a:pt x="85011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750" y="3422649"/>
              <a:ext cx="8501380" cy="1298575"/>
            </a:xfrm>
            <a:custGeom>
              <a:avLst/>
              <a:gdLst/>
              <a:ahLst/>
              <a:cxnLst/>
              <a:rect l="l" t="t" r="r" b="b"/>
              <a:pathLst>
                <a:path w="8501380" h="1298575">
                  <a:moveTo>
                    <a:pt x="8501126" y="1285875"/>
                  </a:moveTo>
                  <a:lnTo>
                    <a:pt x="0" y="1285875"/>
                  </a:lnTo>
                  <a:lnTo>
                    <a:pt x="0" y="1298575"/>
                  </a:lnTo>
                  <a:lnTo>
                    <a:pt x="8501126" y="1298575"/>
                  </a:lnTo>
                  <a:lnTo>
                    <a:pt x="8501126" y="1285875"/>
                  </a:lnTo>
                  <a:close/>
                </a:path>
                <a:path w="8501380" h="1298575">
                  <a:moveTo>
                    <a:pt x="850112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501126" y="12700"/>
                  </a:lnTo>
                  <a:lnTo>
                    <a:pt x="8501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5750" y="3380054"/>
            <a:ext cx="85013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285" marR="164846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2B91AE"/>
                </a:solidFill>
                <a:latin typeface="Courier New"/>
                <a:cs typeface="Courier New"/>
              </a:rPr>
              <a:t>Something </a:t>
            </a:r>
            <a:r>
              <a:rPr sz="2800" spc="-10" dirty="0">
                <a:latin typeface="Courier New"/>
                <a:cs typeface="Courier New"/>
              </a:rPr>
              <a:t>objSomething; </a:t>
            </a:r>
            <a:r>
              <a:rPr sz="2800" spc="-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objSomething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=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2800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2B91AE"/>
                </a:solidFill>
                <a:latin typeface="Courier New"/>
                <a:cs typeface="Courier New"/>
              </a:rPr>
              <a:t>Something</a:t>
            </a:r>
            <a:r>
              <a:rPr sz="2800" spc="-10" dirty="0"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6587" y="5137150"/>
          <a:ext cx="8073389" cy="1278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marL="248285">
                        <a:lnSpc>
                          <a:spcPts val="3210"/>
                        </a:lnSpc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Имя</a:t>
                      </a: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(псевдоним)</a:t>
                      </a:r>
                      <a:endParaRPr sz="2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ts val="3210"/>
                        </a:lnSpc>
                      </a:pPr>
                      <a:r>
                        <a:rPr sz="2800" b="1" spc="-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Тип</a:t>
                      </a:r>
                      <a:r>
                        <a:rPr sz="2800" b="1" spc="-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800" b="1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CTS</a:t>
                      </a:r>
                      <a:endParaRPr sz="2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248285">
                        <a:lnSpc>
                          <a:spcPts val="3210"/>
                        </a:lnSpc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object</a:t>
                      </a:r>
                      <a:endParaRPr sz="2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2DFED"/>
                    </a:solidFill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ts val="3185"/>
                        </a:lnSpc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System.Object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D2DF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L="248285">
                        <a:lnSpc>
                          <a:spcPts val="3210"/>
                        </a:lnSpc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string</a:t>
                      </a:r>
                      <a:endParaRPr sz="2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ts val="3185"/>
                        </a:lnSpc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System.String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545591" y="2529839"/>
            <a:ext cx="8042275" cy="647700"/>
          </a:xfrm>
          <a:prstGeom prst="rect">
            <a:avLst/>
          </a:prstGeom>
          <a:solidFill>
            <a:srgbClr val="2D2D35"/>
          </a:solidFill>
          <a:ln w="9144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1440" marR="174625">
              <a:lnSpc>
                <a:spcPct val="100000"/>
              </a:lnSpc>
              <a:spcBef>
                <a:spcPts val="355"/>
              </a:spcBef>
              <a:tabLst>
                <a:tab pos="545147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нет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оператора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delete,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то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есть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нет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явного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способа	освобождения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памяти,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занятой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объектом.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Уборкой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мусора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занимается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среда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CLR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556" y="271322"/>
            <a:ext cx="5602605" cy="897890"/>
            <a:chOff x="257556" y="271322"/>
            <a:chExt cx="5602605" cy="897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56" y="413042"/>
              <a:ext cx="728281" cy="678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972" y="271322"/>
              <a:ext cx="3003677" cy="897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811" y="825964"/>
              <a:ext cx="4833874" cy="834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0" y="271322"/>
              <a:ext cx="1272286" cy="8974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2211" y="271322"/>
              <a:ext cx="1877440" cy="89745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57556" y="1441754"/>
            <a:ext cx="8886825" cy="1385570"/>
            <a:chOff x="257556" y="1441754"/>
            <a:chExt cx="8886825" cy="1385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56" y="1583474"/>
              <a:ext cx="728281" cy="6780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972" y="1441754"/>
              <a:ext cx="8606027" cy="8974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72" y="1929434"/>
              <a:ext cx="5516753" cy="8974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2976" y="1929434"/>
              <a:ext cx="3123946" cy="8974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5965" y="386918"/>
            <a:ext cx="8350250" cy="2172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Ссылочный</a:t>
            </a:r>
            <a:r>
              <a:rPr sz="32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2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тип</a:t>
            </a:r>
            <a:r>
              <a:rPr sz="3200" b="1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2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Object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2C145"/>
              </a:buClr>
              <a:buFont typeface="Arial"/>
              <a:buChar char="►"/>
            </a:pPr>
            <a:endParaRPr sz="445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В CLR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каждый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объект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прямо или косвенно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является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производным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от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System.Object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406" y="3069335"/>
            <a:ext cx="7300595" cy="31699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5" rIns="0" bIns="0" rtlCol="0">
            <a:spAutoFit/>
          </a:bodyPr>
          <a:lstStyle/>
          <a:p>
            <a:pPr marL="678815" marR="2003425" indent="-419100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0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Тип,</a:t>
            </a:r>
            <a:r>
              <a:rPr sz="20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неявно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производный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от</a:t>
            </a:r>
            <a:r>
              <a:rPr sz="20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Object </a:t>
            </a:r>
            <a:r>
              <a:rPr sz="2000" spc="-108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class</a:t>
            </a:r>
            <a:r>
              <a:rPr sz="20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B91AE"/>
                </a:solidFill>
                <a:latin typeface="Consolas"/>
                <a:cs typeface="Consolas"/>
              </a:rPr>
              <a:t>Student</a:t>
            </a:r>
            <a:endParaRPr sz="2000">
              <a:latin typeface="Consolas"/>
              <a:cs typeface="Consolas"/>
            </a:endParaRPr>
          </a:p>
          <a:p>
            <a:pPr marR="6473190" algn="r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R="6472555" algn="r">
              <a:lnSpc>
                <a:spcPct val="100000"/>
              </a:lnSpc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//...</a:t>
            </a:r>
            <a:endParaRPr sz="2000">
              <a:latin typeface="Consolas"/>
              <a:cs typeface="Consolas"/>
            </a:endParaRPr>
          </a:p>
          <a:p>
            <a:pPr marL="119380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 marL="678815" marR="1863089">
              <a:lnSpc>
                <a:spcPct val="100000"/>
              </a:lnSpc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Тип, явно производный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от Object </a:t>
            </a:r>
            <a:r>
              <a:rPr sz="2000" spc="-108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class</a:t>
            </a:r>
            <a:r>
              <a:rPr sz="20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B91AE"/>
                </a:solidFill>
                <a:latin typeface="Consolas"/>
                <a:cs typeface="Consolas"/>
              </a:rPr>
              <a:t>Person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: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System.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Object</a:t>
            </a:r>
            <a:endParaRPr sz="2000">
              <a:latin typeface="Consolas"/>
              <a:cs typeface="Consolas"/>
            </a:endParaRPr>
          </a:p>
          <a:p>
            <a:pPr marL="67881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1193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//...</a:t>
            </a:r>
            <a:endParaRPr sz="2000">
              <a:latin typeface="Consolas"/>
              <a:cs typeface="Consolas"/>
            </a:endParaRPr>
          </a:p>
          <a:p>
            <a:pPr marL="119380">
              <a:lnSpc>
                <a:spcPct val="100000"/>
              </a:lnSpc>
              <a:spcBef>
                <a:spcPts val="25"/>
              </a:spcBef>
            </a:pPr>
            <a:r>
              <a:rPr sz="2000" dirty="0"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275" y="2350007"/>
            <a:ext cx="6768465" cy="3046730"/>
          </a:xfrm>
          <a:custGeom>
            <a:avLst/>
            <a:gdLst/>
            <a:ahLst/>
            <a:cxnLst/>
            <a:rect l="l" t="t" r="r" b="b"/>
            <a:pathLst>
              <a:path w="6768465" h="3046729">
                <a:moveTo>
                  <a:pt x="6768083" y="0"/>
                </a:moveTo>
                <a:lnTo>
                  <a:pt x="0" y="0"/>
                </a:lnTo>
                <a:lnTo>
                  <a:pt x="0" y="3046476"/>
                </a:lnTo>
                <a:lnTo>
                  <a:pt x="6768083" y="3046476"/>
                </a:lnTo>
                <a:lnTo>
                  <a:pt x="67680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995" y="170814"/>
            <a:ext cx="759714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6895" marR="5080" indent="-54483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CCFF99"/>
                </a:solidFill>
                <a:latin typeface="Tahoma"/>
                <a:cs typeface="Tahoma"/>
              </a:rPr>
              <a:t>1.</a:t>
            </a:r>
            <a:r>
              <a:rPr b="1" spc="-25" dirty="0">
                <a:solidFill>
                  <a:srgbClr val="CCFF99"/>
                </a:solidFill>
                <a:latin typeface="Tahoma"/>
                <a:cs typeface="Tahoma"/>
              </a:rPr>
              <a:t> </a:t>
            </a:r>
            <a:r>
              <a:rPr b="1" spc="-5" dirty="0">
                <a:solidFill>
                  <a:srgbClr val="CCFF99"/>
                </a:solidFill>
                <a:latin typeface="Tahoma"/>
                <a:cs typeface="Tahoma"/>
              </a:rPr>
              <a:t>Где</a:t>
            </a:r>
            <a:r>
              <a:rPr b="1" spc="-20" dirty="0">
                <a:solidFill>
                  <a:srgbClr val="CCFF99"/>
                </a:solidFill>
                <a:latin typeface="Tahoma"/>
                <a:cs typeface="Tahoma"/>
              </a:rPr>
              <a:t> </a:t>
            </a:r>
            <a:r>
              <a:rPr b="1" dirty="0">
                <a:solidFill>
                  <a:srgbClr val="CCFF99"/>
                </a:solidFill>
                <a:latin typeface="Tahoma"/>
                <a:cs typeface="Tahoma"/>
              </a:rPr>
              <a:t>выделяется</a:t>
            </a:r>
            <a:r>
              <a:rPr b="1" spc="-30" dirty="0">
                <a:solidFill>
                  <a:srgbClr val="CCFF99"/>
                </a:solidFill>
                <a:latin typeface="Tahoma"/>
                <a:cs typeface="Tahoma"/>
              </a:rPr>
              <a:t> </a:t>
            </a:r>
            <a:r>
              <a:rPr b="1" spc="-5" dirty="0">
                <a:solidFill>
                  <a:srgbClr val="CCFF99"/>
                </a:solidFill>
                <a:latin typeface="Tahoma"/>
                <a:cs typeface="Tahoma"/>
              </a:rPr>
              <a:t>память </a:t>
            </a:r>
            <a:r>
              <a:rPr b="1" spc="-1275" dirty="0">
                <a:solidFill>
                  <a:srgbClr val="CCFF99"/>
                </a:solidFill>
                <a:latin typeface="Tahoma"/>
                <a:cs typeface="Tahoma"/>
              </a:rPr>
              <a:t> </a:t>
            </a:r>
            <a:r>
              <a:rPr b="1" dirty="0">
                <a:solidFill>
                  <a:srgbClr val="CCFF99"/>
                </a:solidFill>
                <a:latin typeface="Tahoma"/>
                <a:cs typeface="Tahoma"/>
              </a:rPr>
              <a:t>под</a:t>
            </a:r>
            <a:r>
              <a:rPr b="1" spc="-15" dirty="0">
                <a:solidFill>
                  <a:srgbClr val="CCFF99"/>
                </a:solidFill>
                <a:latin typeface="Tahoma"/>
                <a:cs typeface="Tahoma"/>
              </a:rPr>
              <a:t> </a:t>
            </a:r>
            <a:r>
              <a:rPr b="1" spc="-5" dirty="0">
                <a:solidFill>
                  <a:srgbClr val="CCFF99"/>
                </a:solidFill>
                <a:latin typeface="Tahoma"/>
                <a:cs typeface="Tahoma"/>
              </a:rPr>
              <a:t>ссылочные</a:t>
            </a:r>
            <a:r>
              <a:rPr b="1" spc="-30" dirty="0">
                <a:solidFill>
                  <a:srgbClr val="CCFF99"/>
                </a:solidFill>
                <a:latin typeface="Tahoma"/>
                <a:cs typeface="Tahoma"/>
              </a:rPr>
              <a:t> </a:t>
            </a:r>
            <a:r>
              <a:rPr b="1" dirty="0">
                <a:solidFill>
                  <a:srgbClr val="CCFF99"/>
                </a:solidFill>
                <a:latin typeface="Tahoma"/>
                <a:cs typeface="Tahoma"/>
              </a:rPr>
              <a:t>типы?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3016" y="2369312"/>
            <a:ext cx="6477000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40029" indent="-342900">
              <a:lnSpc>
                <a:spcPct val="100000"/>
              </a:lnSpc>
              <a:spcBef>
                <a:spcPts val="105"/>
              </a:spcBef>
              <a:buSzPct val="96875"/>
              <a:buAutoNum type="arabicParenR"/>
              <a:tabLst>
                <a:tab pos="355600" algn="l"/>
              </a:tabLst>
            </a:pP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обычно в </a:t>
            </a:r>
            <a:r>
              <a:rPr sz="3200" spc="-15" dirty="0">
                <a:solidFill>
                  <a:srgbClr val="2C2D36"/>
                </a:solidFill>
                <a:latin typeface="Times New Roman"/>
                <a:cs typeface="Times New Roman"/>
              </a:rPr>
              <a:t>стеке </a:t>
            </a:r>
            <a:r>
              <a:rPr sz="3200" spc="-20" dirty="0">
                <a:solidFill>
                  <a:srgbClr val="2C2D36"/>
                </a:solidFill>
                <a:latin typeface="Times New Roman"/>
                <a:cs typeface="Times New Roman"/>
              </a:rPr>
              <a:t>потока, </a:t>
            </a:r>
            <a:r>
              <a:rPr sz="3200" spc="-5" dirty="0">
                <a:solidFill>
                  <a:srgbClr val="2C2D36"/>
                </a:solidFill>
                <a:latin typeface="Times New Roman"/>
                <a:cs typeface="Times New Roman"/>
              </a:rPr>
              <a:t>но </a:t>
            </a: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могут </a:t>
            </a:r>
            <a:r>
              <a:rPr sz="3200" spc="5" dirty="0">
                <a:solidFill>
                  <a:srgbClr val="2C2D3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быть</a:t>
            </a:r>
            <a:r>
              <a:rPr sz="3200" spc="-5" dirty="0">
                <a:solidFill>
                  <a:srgbClr val="2C2D3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2C2D36"/>
                </a:solidFill>
                <a:latin typeface="Times New Roman"/>
                <a:cs typeface="Times New Roman"/>
              </a:rPr>
              <a:t>встроены</a:t>
            </a:r>
            <a:r>
              <a:rPr sz="3200" spc="-25" dirty="0">
                <a:solidFill>
                  <a:srgbClr val="2C2D3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в</a:t>
            </a:r>
            <a:r>
              <a:rPr sz="3200" spc="-5" dirty="0">
                <a:solidFill>
                  <a:srgbClr val="2C2D36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2C2D36"/>
                </a:solidFill>
                <a:latin typeface="Times New Roman"/>
                <a:cs typeface="Times New Roman"/>
              </a:rPr>
              <a:t>ссылочные</a:t>
            </a:r>
            <a:r>
              <a:rPr sz="3200" spc="-15" dirty="0">
                <a:solidFill>
                  <a:srgbClr val="2C2D3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типы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6875"/>
              <a:buAutoNum type="arabicParenR"/>
              <a:tabLst>
                <a:tab pos="355600" algn="l"/>
              </a:tabLst>
            </a:pPr>
            <a:r>
              <a:rPr sz="3200" spc="-5" dirty="0">
                <a:solidFill>
                  <a:srgbClr val="2C2D36"/>
                </a:solidFill>
                <a:latin typeface="Times New Roman"/>
                <a:cs typeface="Times New Roman"/>
              </a:rPr>
              <a:t>память </a:t>
            </a: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выделяется </a:t>
            </a:r>
            <a:r>
              <a:rPr sz="3200" spc="-5" dirty="0">
                <a:solidFill>
                  <a:srgbClr val="2C2D36"/>
                </a:solidFill>
                <a:latin typeface="Times New Roman"/>
                <a:cs typeface="Times New Roman"/>
              </a:rPr>
              <a:t>из </a:t>
            </a:r>
            <a:r>
              <a:rPr sz="3200" spc="-15" dirty="0">
                <a:solidFill>
                  <a:srgbClr val="2C2D36"/>
                </a:solidFill>
                <a:latin typeface="Times New Roman"/>
                <a:cs typeface="Times New Roman"/>
              </a:rPr>
              <a:t>очереди </a:t>
            </a:r>
            <a:r>
              <a:rPr sz="3200" spc="-10" dirty="0">
                <a:solidFill>
                  <a:srgbClr val="2C2D3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3)память</a:t>
            </a:r>
            <a:r>
              <a:rPr sz="3200" spc="-25" dirty="0">
                <a:solidFill>
                  <a:srgbClr val="2C2D3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выделяется</a:t>
            </a:r>
            <a:r>
              <a:rPr sz="3200" spc="-5" dirty="0">
                <a:solidFill>
                  <a:srgbClr val="2C2D36"/>
                </a:solidFill>
                <a:latin typeface="Times New Roman"/>
                <a:cs typeface="Times New Roman"/>
              </a:rPr>
              <a:t> из управляемой</a:t>
            </a:r>
            <a:endParaRPr sz="3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3200" spc="-10" dirty="0">
                <a:solidFill>
                  <a:srgbClr val="2C2D36"/>
                </a:solidFill>
                <a:latin typeface="Times New Roman"/>
                <a:cs typeface="Times New Roman"/>
              </a:rPr>
              <a:t>кучи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4)память</a:t>
            </a:r>
            <a:r>
              <a:rPr sz="3200" spc="-25" dirty="0">
                <a:solidFill>
                  <a:srgbClr val="2C2D3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C2D36"/>
                </a:solidFill>
                <a:latin typeface="Times New Roman"/>
                <a:cs typeface="Times New Roman"/>
              </a:rPr>
              <a:t>выделяется</a:t>
            </a:r>
            <a:r>
              <a:rPr sz="3200" spc="-5" dirty="0">
                <a:solidFill>
                  <a:srgbClr val="2C2D36"/>
                </a:solidFill>
                <a:latin typeface="Times New Roman"/>
                <a:cs typeface="Times New Roman"/>
              </a:rPr>
              <a:t> из </a:t>
            </a:r>
            <a:r>
              <a:rPr sz="3200" spc="-10" dirty="0">
                <a:solidFill>
                  <a:srgbClr val="2C2D36"/>
                </a:solidFill>
                <a:latin typeface="Times New Roman"/>
                <a:cs typeface="Times New Roman"/>
              </a:rPr>
              <a:t>кэша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6740" y="287985"/>
            <a:ext cx="8002905" cy="1226820"/>
            <a:chOff x="586740" y="287985"/>
            <a:chExt cx="8002905" cy="1226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740" y="287985"/>
              <a:ext cx="1372997" cy="12266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5963" y="287985"/>
              <a:ext cx="7087997" cy="1226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0187" y="287985"/>
              <a:ext cx="988872" cy="12266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9073" y="449326"/>
            <a:ext cx="7305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CCFF99"/>
                </a:solidFill>
              </a:rPr>
              <a:t>2.</a:t>
            </a:r>
            <a:r>
              <a:rPr spc="-10" dirty="0">
                <a:solidFill>
                  <a:srgbClr val="CCFF99"/>
                </a:solidFill>
              </a:rPr>
              <a:t> </a:t>
            </a:r>
            <a:r>
              <a:rPr dirty="0">
                <a:solidFill>
                  <a:srgbClr val="CCFF99"/>
                </a:solidFill>
              </a:rPr>
              <a:t>Как</a:t>
            </a:r>
            <a:r>
              <a:rPr spc="-20" dirty="0">
                <a:solidFill>
                  <a:srgbClr val="CCFF99"/>
                </a:solidFill>
              </a:rPr>
              <a:t> </a:t>
            </a:r>
            <a:r>
              <a:rPr spc="-5" dirty="0">
                <a:solidFill>
                  <a:srgbClr val="CCFF99"/>
                </a:solidFill>
              </a:rPr>
              <a:t>правильно</a:t>
            </a:r>
            <a:r>
              <a:rPr spc="-35" dirty="0">
                <a:solidFill>
                  <a:srgbClr val="CCFF99"/>
                </a:solidFill>
              </a:rPr>
              <a:t> </a:t>
            </a:r>
            <a:r>
              <a:rPr dirty="0">
                <a:solidFill>
                  <a:srgbClr val="CCFF99"/>
                </a:solidFill>
              </a:rPr>
              <a:t>объявить?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40207" y="1514906"/>
            <a:ext cx="3032760" cy="897890"/>
            <a:chOff x="140207" y="1514906"/>
            <a:chExt cx="3032760" cy="89789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07" y="1514906"/>
              <a:ext cx="987348" cy="8974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916" y="1514906"/>
              <a:ext cx="2320798" cy="89745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40207" y="2685338"/>
            <a:ext cx="4963795" cy="1482725"/>
            <a:chOff x="140207" y="2685338"/>
            <a:chExt cx="4963795" cy="148272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07" y="2685338"/>
              <a:ext cx="1469009" cy="8974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07" y="3270554"/>
              <a:ext cx="4963541" cy="89745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40207" y="4440986"/>
            <a:ext cx="2118360" cy="897890"/>
            <a:chOff x="140207" y="4440986"/>
            <a:chExt cx="2118360" cy="89789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207" y="4440986"/>
              <a:ext cx="1926208" cy="8974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4668" y="4440986"/>
              <a:ext cx="723684" cy="89745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80491" y="1630121"/>
            <a:ext cx="4458335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39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int	age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19;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или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265303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System.Int32	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age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19;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Почему?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7" y="600494"/>
            <a:ext cx="799884" cy="7907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4592" y="1104836"/>
            <a:ext cx="517982" cy="68103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0687" y="1482813"/>
            <a:ext cx="7251065" cy="1222375"/>
            <a:chOff x="170687" y="1482813"/>
            <a:chExt cx="7251065" cy="12223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691" y="1482813"/>
              <a:ext cx="1912366" cy="6749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1" y="1903476"/>
              <a:ext cx="1546733" cy="544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87" y="1917141"/>
              <a:ext cx="796848" cy="787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871" y="1917141"/>
              <a:ext cx="6921754" cy="78770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0491" y="702691"/>
            <a:ext cx="7720965" cy="219392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50"/>
              </a:spcBef>
              <a:buAutoNum type="arabicParenR"/>
              <a:tabLst>
                <a:tab pos="469900" algn="l"/>
              </a:tabLst>
            </a:pPr>
            <a:r>
              <a:rPr sz="2800" spc="-10" dirty="0">
                <a:solidFill>
                  <a:srgbClr val="FFFFFF"/>
                </a:solidFill>
              </a:rPr>
              <a:t>При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именовании</a:t>
            </a:r>
            <a:r>
              <a:rPr sz="2800" spc="15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идентификаторов</a:t>
            </a:r>
            <a:r>
              <a:rPr sz="2800" spc="3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не 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используются </a:t>
            </a:r>
            <a:r>
              <a:rPr sz="2800" spc="-5" dirty="0">
                <a:solidFill>
                  <a:srgbClr val="FFFFFF"/>
                </a:solidFill>
              </a:rPr>
              <a:t>аббревиатуры </a:t>
            </a:r>
            <a:r>
              <a:rPr sz="2800" spc="-10" dirty="0">
                <a:solidFill>
                  <a:srgbClr val="FFFFFF"/>
                </a:solidFill>
              </a:rPr>
              <a:t>или </a:t>
            </a:r>
            <a:r>
              <a:rPr sz="2800" spc="-5" dirty="0">
                <a:solidFill>
                  <a:srgbClr val="FFFFFF"/>
                </a:solidFill>
              </a:rPr>
              <a:t>сокращения </a:t>
            </a:r>
            <a:r>
              <a:rPr sz="2400" dirty="0">
                <a:solidFill>
                  <a:srgbClr val="FFFFFF"/>
                </a:solidFill>
              </a:rPr>
              <a:t>- </a:t>
            </a:r>
            <a:r>
              <a:rPr sz="2400" spc="-735" dirty="0">
                <a:solidFill>
                  <a:srgbClr val="FFFFFF"/>
                </a:solidFill>
              </a:rPr>
              <a:t> </a:t>
            </a:r>
            <a:r>
              <a:rPr sz="24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полностью</a:t>
            </a:r>
            <a:endParaRPr sz="2400"/>
          </a:p>
          <a:p>
            <a:pPr marL="12700" marR="79375">
              <a:lnSpc>
                <a:spcPct val="100000"/>
              </a:lnSpc>
              <a:spcBef>
                <a:spcPts val="670"/>
              </a:spcBef>
              <a:buAutoNum type="arabicParenR"/>
              <a:tabLst>
                <a:tab pos="342900" algn="l"/>
                <a:tab pos="2490470" algn="l"/>
                <a:tab pos="5851525" algn="l"/>
              </a:tabLst>
            </a:pPr>
            <a:r>
              <a:rPr sz="2800" spc="-10" dirty="0">
                <a:solidFill>
                  <a:srgbClr val="FFFFFF"/>
                </a:solidFill>
              </a:rPr>
              <a:t>имена</a:t>
            </a:r>
            <a:r>
              <a:rPr sz="2800" spc="1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типов,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структур,</a:t>
            </a:r>
            <a:r>
              <a:rPr sz="2800" spc="3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перечислений, 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интерфейсов,	</a:t>
            </a:r>
            <a:r>
              <a:rPr sz="2800" spc="-5" dirty="0">
                <a:solidFill>
                  <a:srgbClr val="FFFFFF"/>
                </a:solidFill>
              </a:rPr>
              <a:t>методов,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свойств</a:t>
            </a:r>
            <a:r>
              <a:rPr sz="2800" spc="4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–	</a:t>
            </a:r>
            <a:r>
              <a:rPr sz="28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pascal</a:t>
            </a:r>
            <a:r>
              <a:rPr sz="2800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2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case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380491" y="2871368"/>
            <a:ext cx="8128634" cy="30130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2406650" algn="l"/>
                <a:tab pos="5330190" algn="l"/>
              </a:tabLst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SampleClass	ISampleInterface	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SampleMethod();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75"/>
              </a:spcBef>
              <a:buAutoNum type="arabicParenR" startAt="3"/>
              <a:tabLst>
                <a:tab pos="454659" algn="l"/>
                <a:tab pos="1694814" algn="l"/>
              </a:tabLst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Имена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локальных</a:t>
            </a:r>
            <a:r>
              <a:rPr sz="2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переменных,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аргументов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методов,	защищенных</a:t>
            </a:r>
            <a:r>
              <a:rPr sz="2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(protected)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полей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camel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sampleArgument</a:t>
            </a:r>
            <a:endParaRPr sz="2800">
              <a:latin typeface="Tahoma"/>
              <a:cs typeface="Tahoma"/>
            </a:endParaRPr>
          </a:p>
          <a:p>
            <a:pPr marL="12700" marR="4866005">
              <a:lnSpc>
                <a:spcPct val="120000"/>
              </a:lnSpc>
              <a:buAutoNum type="arabicParenR" startAt="4"/>
              <a:tabLst>
                <a:tab pos="454659" algn="l"/>
              </a:tabLst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Закрытые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поля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mJJJJ,m_JJJJ,</a:t>
            </a:r>
            <a:r>
              <a:rPr sz="2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_Jjjjjjj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8155" y="0"/>
            <a:ext cx="6851650" cy="1850389"/>
            <a:chOff x="1248155" y="0"/>
            <a:chExt cx="6851650" cy="18503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8155" y="0"/>
              <a:ext cx="6851650" cy="11793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4267" y="623265"/>
              <a:ext cx="4887340" cy="12266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0514" y="113487"/>
            <a:ext cx="598932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685" marR="5080" indent="-896619">
              <a:lnSpc>
                <a:spcPct val="100000"/>
              </a:lnSpc>
              <a:spcBef>
                <a:spcPts val="105"/>
              </a:spcBef>
              <a:tabLst>
                <a:tab pos="3054350" algn="l"/>
              </a:tabLst>
            </a:pPr>
            <a:r>
              <a:rPr spc="-5" dirty="0"/>
              <a:t>Упа</a:t>
            </a:r>
            <a:r>
              <a:rPr spc="5" dirty="0"/>
              <a:t>к</a:t>
            </a:r>
            <a:r>
              <a:rPr dirty="0"/>
              <a:t>овка</a:t>
            </a:r>
            <a:r>
              <a:rPr spc="-25" dirty="0"/>
              <a:t> </a:t>
            </a:r>
            <a:r>
              <a:rPr dirty="0"/>
              <a:t>и	распа</a:t>
            </a:r>
            <a:r>
              <a:rPr spc="10" dirty="0"/>
              <a:t>к</a:t>
            </a:r>
            <a:r>
              <a:rPr dirty="0"/>
              <a:t>овка  значимых</a:t>
            </a:r>
            <a:r>
              <a:rPr spc="-40" dirty="0"/>
              <a:t> </a:t>
            </a:r>
            <a:r>
              <a:rPr dirty="0"/>
              <a:t>типов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9936" y="1546821"/>
            <a:ext cx="8795385" cy="1406525"/>
            <a:chOff x="249936" y="1546821"/>
            <a:chExt cx="8795385" cy="14065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6" y="1653501"/>
              <a:ext cx="548436" cy="5118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1546821"/>
              <a:ext cx="2086229" cy="6749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1136" y="1546821"/>
              <a:ext cx="1296797" cy="6749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7247" y="1546821"/>
              <a:ext cx="5917565" cy="6749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592" y="1912581"/>
              <a:ext cx="1046784" cy="6749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6255" y="1912581"/>
              <a:ext cx="2633345" cy="6749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8915" y="1912581"/>
              <a:ext cx="1376044" cy="6749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4276" y="1912581"/>
              <a:ext cx="493560" cy="6749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7239" y="1912581"/>
              <a:ext cx="1273810" cy="6749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0991" y="1912581"/>
              <a:ext cx="1845310" cy="6749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592" y="2278341"/>
              <a:ext cx="6536308" cy="6749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77228" y="2278341"/>
              <a:ext cx="1247978" cy="6749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4571" y="2278341"/>
              <a:ext cx="511848" cy="67491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80491" y="1631950"/>
            <a:ext cx="83743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  <a:tab pos="5461635" algn="l"/>
                <a:tab pos="6587490" algn="l"/>
              </a:tabLst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Упаковкой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(boxing)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называется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процесс преобразования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типа значения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в тип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System.Object	или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в тип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интерфейса,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который реализуется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данным	типом-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45591" y="2644101"/>
            <a:ext cx="1898777" cy="67491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23391" y="2729610"/>
            <a:ext cx="152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з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ачен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ем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5904" y="3249167"/>
            <a:ext cx="7777480" cy="1016635"/>
          </a:xfrm>
          <a:custGeom>
            <a:avLst/>
            <a:gdLst/>
            <a:ahLst/>
            <a:cxnLst/>
            <a:rect l="l" t="t" r="r" b="b"/>
            <a:pathLst>
              <a:path w="7777480" h="1016635">
                <a:moveTo>
                  <a:pt x="7776972" y="0"/>
                </a:moveTo>
                <a:lnTo>
                  <a:pt x="0" y="0"/>
                </a:lnTo>
                <a:lnTo>
                  <a:pt x="0" y="554736"/>
                </a:lnTo>
                <a:lnTo>
                  <a:pt x="0" y="1016508"/>
                </a:lnTo>
                <a:lnTo>
                  <a:pt x="7776972" y="1016508"/>
                </a:lnTo>
                <a:lnTo>
                  <a:pt x="7776972" y="554736"/>
                </a:lnTo>
                <a:lnTo>
                  <a:pt x="77769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02692" y="4399750"/>
            <a:ext cx="8534400" cy="2385695"/>
            <a:chOff x="202692" y="4399750"/>
            <a:chExt cx="8534400" cy="238569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6" y="4506430"/>
              <a:ext cx="548436" cy="5118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5592" y="4399750"/>
              <a:ext cx="2204974" cy="6749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50008" y="4399750"/>
              <a:ext cx="1638045" cy="6749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87495" y="4399750"/>
              <a:ext cx="517982" cy="6749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2692" y="4838662"/>
              <a:ext cx="1984120" cy="6749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86128" y="4838662"/>
              <a:ext cx="2320798" cy="6749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06368" y="4838662"/>
              <a:ext cx="1848485" cy="6749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54168" y="4838662"/>
              <a:ext cx="3341878" cy="6749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2692" y="5204460"/>
              <a:ext cx="4164965" cy="6749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6971" y="5204460"/>
              <a:ext cx="1522222" cy="67491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77368" y="5862828"/>
              <a:ext cx="8460105" cy="922019"/>
            </a:xfrm>
            <a:custGeom>
              <a:avLst/>
              <a:gdLst/>
              <a:ahLst/>
              <a:cxnLst/>
              <a:rect l="l" t="t" r="r" b="b"/>
              <a:pathLst>
                <a:path w="8460105" h="922020">
                  <a:moveTo>
                    <a:pt x="8459724" y="0"/>
                  </a:moveTo>
                  <a:lnTo>
                    <a:pt x="0" y="0"/>
                  </a:lnTo>
                  <a:lnTo>
                    <a:pt x="0" y="922020"/>
                  </a:lnTo>
                  <a:lnTo>
                    <a:pt x="8459724" y="922020"/>
                  </a:lnTo>
                  <a:lnTo>
                    <a:pt x="84597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34339" y="3267532"/>
            <a:ext cx="184213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B91AE"/>
                </a:solidFill>
                <a:latin typeface="Consolas"/>
                <a:cs typeface="Consolas"/>
              </a:rPr>
              <a:t>Int32</a:t>
            </a:r>
            <a:r>
              <a:rPr sz="2000" spc="-20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x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5;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B91AE"/>
                </a:solidFill>
                <a:latin typeface="Consolas"/>
                <a:cs typeface="Consolas"/>
              </a:rPr>
              <a:t>Object</a:t>
            </a:r>
            <a:r>
              <a:rPr sz="2000" spc="-40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o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4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x;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47744" y="2880360"/>
            <a:ext cx="4792980" cy="1385442"/>
          </a:xfrm>
          <a:custGeom>
            <a:avLst/>
            <a:gdLst/>
            <a:ahLst/>
            <a:cxnLst/>
            <a:rect l="l" t="t" r="r" b="b"/>
            <a:pathLst>
              <a:path w="4792980" h="923925">
                <a:moveTo>
                  <a:pt x="4792980" y="0"/>
                </a:moveTo>
                <a:lnTo>
                  <a:pt x="0" y="0"/>
                </a:lnTo>
                <a:lnTo>
                  <a:pt x="0" y="923544"/>
                </a:lnTo>
                <a:lnTo>
                  <a:pt x="4792980" y="923544"/>
                </a:lnTo>
                <a:lnTo>
                  <a:pt x="479298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127372" y="2911855"/>
            <a:ext cx="4588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1800" dirty="0">
                <a:latin typeface="Tahoma"/>
                <a:cs typeface="Tahoma"/>
              </a:rPr>
              <a:t>1.	в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управляемой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куче выделяется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память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27372" y="3186176"/>
            <a:ext cx="3422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355600" algn="l"/>
                <a:tab pos="356235" algn="l"/>
              </a:tabLst>
            </a:pPr>
            <a:r>
              <a:rPr sz="1800" spc="-5" dirty="0">
                <a:latin typeface="Tahoma"/>
                <a:cs typeface="Tahoma"/>
              </a:rPr>
              <a:t>поля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копируются</a:t>
            </a:r>
            <a:endParaRPr sz="18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AutoNum type="arabicPeriod" startAt="2"/>
              <a:tabLst>
                <a:tab pos="355600" algn="l"/>
                <a:tab pos="356235" algn="l"/>
              </a:tabLst>
            </a:pPr>
            <a:r>
              <a:rPr sz="1800" spc="-5" dirty="0">
                <a:latin typeface="Tahoma"/>
                <a:cs typeface="Tahoma"/>
              </a:rPr>
              <a:t>возвращается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адрес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объекта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6717" y="3880865"/>
            <a:ext cx="7849870" cy="286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Упаковка</a:t>
            </a:r>
            <a:r>
              <a:rPr sz="20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x;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o</a:t>
            </a:r>
            <a:r>
              <a:rPr sz="20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ссылается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 на</a:t>
            </a:r>
            <a:r>
              <a:rPr sz="20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упакованный</a:t>
            </a:r>
            <a:r>
              <a:rPr sz="20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объект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onsolas"/>
              <a:cs typeface="Consolas"/>
            </a:endParaRPr>
          </a:p>
          <a:p>
            <a:pPr marL="379095" indent="-343535">
              <a:lnSpc>
                <a:spcPct val="100000"/>
              </a:lnSpc>
              <a:spcBef>
                <a:spcPts val="5"/>
              </a:spcBef>
              <a:buClr>
                <a:srgbClr val="A2C145"/>
              </a:buClr>
              <a:buSzPct val="79166"/>
              <a:buFont typeface="Arial"/>
              <a:buChar char="►"/>
              <a:tabLst>
                <a:tab pos="37973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распаковка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(unboxing)</a:t>
            </a:r>
            <a:endParaRPr sz="2400">
              <a:latin typeface="Tahoma"/>
              <a:cs typeface="Tahoma"/>
            </a:endParaRPr>
          </a:p>
          <a:p>
            <a:pPr marL="3619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получение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указателя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на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исходный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значимый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тип (поля</a:t>
            </a:r>
            <a:endParaRPr sz="2400">
              <a:latin typeface="Tahoma"/>
              <a:cs typeface="Tahoma"/>
            </a:endParaRPr>
          </a:p>
          <a:p>
            <a:pPr marL="3619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данных),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содержащийся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объекте</a:t>
            </a:r>
            <a:endParaRPr sz="2400">
              <a:latin typeface="Tahoma"/>
              <a:cs typeface="Tahoma"/>
            </a:endParaRPr>
          </a:p>
          <a:p>
            <a:pPr marL="12700" marR="506730" algn="just">
              <a:lnSpc>
                <a:spcPct val="100000"/>
              </a:lnSpc>
              <a:spcBef>
                <a:spcPts val="1885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Объекты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значимого типа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существуют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двух формах: неупакованной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(unboxed)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упакованной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(boxed).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Ссылочные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типы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бывают только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упакованной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форме.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77887" y="1795272"/>
            <a:ext cx="7959090" cy="3352800"/>
            <a:chOff x="477887" y="1795272"/>
            <a:chExt cx="7959090" cy="3352800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887" y="4828081"/>
              <a:ext cx="334862" cy="29428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04672" y="1795272"/>
              <a:ext cx="7632700" cy="3352800"/>
            </a:xfrm>
            <a:custGeom>
              <a:avLst/>
              <a:gdLst/>
              <a:ahLst/>
              <a:cxnLst/>
              <a:rect l="l" t="t" r="r" b="b"/>
              <a:pathLst>
                <a:path w="7632700" h="3352800">
                  <a:moveTo>
                    <a:pt x="0" y="3352800"/>
                  </a:moveTo>
                  <a:lnTo>
                    <a:pt x="7632192" y="3352800"/>
                  </a:lnTo>
                  <a:lnTo>
                    <a:pt x="7632192" y="0"/>
                  </a:lnTo>
                  <a:lnTo>
                    <a:pt x="0" y="0"/>
                  </a:lnTo>
                  <a:lnTo>
                    <a:pt x="0" y="335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83716" y="3656457"/>
            <a:ext cx="59982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6164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2.	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Если ссылка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указывает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объект,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не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являющийся упакованным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значением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требуемого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значимого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типа,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генерируется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исключ</a:t>
            </a:r>
            <a:r>
              <a:rPr sz="2400" strike="dblStrike" spc="-5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2400" strike="noStrike" spc="-5" dirty="0">
                <a:solidFill>
                  <a:srgbClr val="FFFFFF"/>
                </a:solidFill>
                <a:latin typeface="Tahoma"/>
                <a:cs typeface="Tahoma"/>
              </a:rPr>
              <a:t>ние</a:t>
            </a:r>
            <a:r>
              <a:rPr sz="2400" strike="noStrike" spc="-10" dirty="0">
                <a:solidFill>
                  <a:srgbClr val="FFFFFF"/>
                </a:solidFill>
                <a:latin typeface="Tahoma"/>
                <a:cs typeface="Tahoma"/>
              </a:rPr>
              <a:t> InvalidCastException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7763" y="228600"/>
            <a:ext cx="8446135" cy="1569720"/>
          </a:xfrm>
          <a:custGeom>
            <a:avLst/>
            <a:gdLst/>
            <a:ahLst/>
            <a:cxnLst/>
            <a:rect l="l" t="t" r="r" b="b"/>
            <a:pathLst>
              <a:path w="8446135" h="1569720">
                <a:moveTo>
                  <a:pt x="8446008" y="0"/>
                </a:moveTo>
                <a:lnTo>
                  <a:pt x="0" y="0"/>
                </a:lnTo>
                <a:lnTo>
                  <a:pt x="0" y="1569720"/>
                </a:lnTo>
                <a:lnTo>
                  <a:pt x="8446008" y="1569720"/>
                </a:lnTo>
                <a:lnTo>
                  <a:pt x="8446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010914" y="610870"/>
            <a:ext cx="2212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4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Упаковка</a:t>
            </a:r>
            <a:r>
              <a:rPr sz="24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6199" y="244551"/>
            <a:ext cx="27171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x</a:t>
            </a:r>
            <a:r>
              <a:rPr sz="2400" spc="3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3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5; 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Object </a:t>
            </a:r>
            <a:r>
              <a:rPr sz="2400" dirty="0">
                <a:latin typeface="Consolas"/>
                <a:cs typeface="Consolas"/>
              </a:rPr>
              <a:t>o = </a:t>
            </a:r>
            <a:r>
              <a:rPr sz="2400" spc="5" dirty="0">
                <a:latin typeface="Consolas"/>
                <a:cs typeface="Consolas"/>
              </a:rPr>
              <a:t>x; 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byte</a:t>
            </a:r>
            <a:r>
              <a:rPr sz="24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m</a:t>
            </a:r>
            <a:r>
              <a:rPr sz="2400" spc="-35" dirty="0"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=(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byte</a:t>
            </a:r>
            <a:r>
              <a:rPr sz="2400" spc="5" dirty="0">
                <a:latin typeface="Consolas"/>
                <a:cs typeface="Consolas"/>
              </a:rPr>
              <a:t>)o;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83716" y="1229232"/>
            <a:ext cx="7502525" cy="208724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433830">
              <a:lnSpc>
                <a:spcPct val="100000"/>
              </a:lnSpc>
              <a:spcBef>
                <a:spcPts val="1015"/>
              </a:spcBef>
            </a:pP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Генерируется</a:t>
            </a:r>
            <a:r>
              <a:rPr sz="2400" spc="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InvalidCastException</a:t>
            </a:r>
            <a:endParaRPr sz="2400">
              <a:latin typeface="Consolas"/>
              <a:cs typeface="Consolas"/>
            </a:endParaRPr>
          </a:p>
          <a:p>
            <a:pPr marL="12700" marR="1179830">
              <a:lnSpc>
                <a:spcPct val="100000"/>
              </a:lnSpc>
              <a:spcBef>
                <a:spcPts val="915"/>
              </a:spcBef>
              <a:tabLst>
                <a:tab pos="46164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1.	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Если переменная, содержащая ссылку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на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упакованный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значимый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тип, равна</a:t>
            </a:r>
            <a:endParaRPr sz="2400">
              <a:latin typeface="Tahoma"/>
              <a:cs typeface="Tahoma"/>
            </a:endParaRPr>
          </a:p>
          <a:p>
            <a:pPr marL="12700" marR="314071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null,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генерируется исключение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NullReferenceException.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7763" y="5148071"/>
            <a:ext cx="8746490" cy="1015365"/>
          </a:xfrm>
          <a:custGeom>
            <a:avLst/>
            <a:gdLst/>
            <a:ahLst/>
            <a:cxnLst/>
            <a:rect l="l" t="t" r="r" b="b"/>
            <a:pathLst>
              <a:path w="8746490" h="1015364">
                <a:moveTo>
                  <a:pt x="0" y="1014983"/>
                </a:moveTo>
                <a:lnTo>
                  <a:pt x="8746236" y="1014983"/>
                </a:lnTo>
                <a:lnTo>
                  <a:pt x="8746236" y="0"/>
                </a:lnTo>
                <a:lnTo>
                  <a:pt x="0" y="0"/>
                </a:lnTo>
                <a:lnTo>
                  <a:pt x="0" y="1014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11581" y="5244932"/>
          <a:ext cx="8630284" cy="916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3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61594" algn="r">
                        <a:lnSpc>
                          <a:spcPts val="1889"/>
                        </a:lnSpc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2000" spc="-7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x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=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89"/>
                        </a:lnSpc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5;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R="61594" algn="r">
                        <a:lnSpc>
                          <a:spcPts val="2085"/>
                        </a:lnSpc>
                      </a:pPr>
                      <a:r>
                        <a:rPr sz="2000" dirty="0">
                          <a:solidFill>
                            <a:srgbClr val="2B91AE"/>
                          </a:solidFill>
                          <a:latin typeface="Consolas"/>
                          <a:cs typeface="Consolas"/>
                        </a:rPr>
                        <a:t>Object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5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o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085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20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x;</a:t>
                      </a:r>
                      <a:r>
                        <a:rPr sz="20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r>
                        <a:rPr sz="20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Упаковка</a:t>
                      </a:r>
                      <a:r>
                        <a:rPr sz="2000" spc="-1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x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marR="61594" algn="r">
                        <a:lnSpc>
                          <a:spcPts val="2100"/>
                        </a:lnSpc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byte</a:t>
                      </a:r>
                      <a:r>
                        <a:rPr sz="2000" spc="-7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=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100"/>
                        </a:lnSpc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byte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)(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)o;</a:t>
                      </a:r>
                      <a:r>
                        <a:rPr sz="20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// </a:t>
                      </a:r>
                      <a:r>
                        <a:rPr sz="20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Распаковка,</a:t>
                      </a:r>
                      <a:r>
                        <a:rPr sz="2000" spc="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а </a:t>
                      </a:r>
                      <a:r>
                        <a:rPr sz="20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затем</a:t>
                      </a:r>
                      <a:r>
                        <a:rPr sz="2000" spc="1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приведение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100"/>
                        </a:lnSpc>
                      </a:pPr>
                      <a:r>
                        <a:rPr sz="20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типа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690372"/>
            <a:ext cx="8013192" cy="50200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2544" y="448055"/>
            <a:ext cx="4572000" cy="9239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3815" rIns="0" bIns="0" rtlCol="0">
            <a:spAutoFit/>
          </a:bodyPr>
          <a:lstStyle/>
          <a:p>
            <a:pPr marL="92075" marR="595630">
              <a:lnSpc>
                <a:spcPct val="100000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</a:rPr>
              <a:t>упаковка и </a:t>
            </a:r>
            <a:r>
              <a:rPr sz="1800" spc="-5" dirty="0">
                <a:solidFill>
                  <a:srgbClr val="FFFFFF"/>
                </a:solidFill>
              </a:rPr>
              <a:t>распаковка/копирование </a:t>
            </a:r>
            <a:r>
              <a:rPr sz="1800" spc="-545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снижают производительность </a:t>
            </a:r>
            <a:r>
              <a:rPr sz="1800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приложения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361406" y="5738513"/>
            <a:ext cx="6911340" cy="92201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 marR="194310">
              <a:lnSpc>
                <a:spcPct val="100000"/>
              </a:lnSpc>
              <a:spcBef>
                <a:spcPts val="350"/>
              </a:spcBef>
              <a:tabLst>
                <a:tab pos="998219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приведение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неупакованного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экземпляра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значимого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типа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к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одному	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из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интерфейсов этого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типа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требует, чтобы экземпляр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был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упакован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968" y="914450"/>
            <a:ext cx="8837930" cy="4506595"/>
            <a:chOff x="124968" y="914450"/>
            <a:chExt cx="8837930" cy="4506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8" y="914450"/>
              <a:ext cx="2755265" cy="8974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8484" y="914450"/>
              <a:ext cx="674916" cy="897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452" y="1641386"/>
              <a:ext cx="728281" cy="6780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868" y="1499666"/>
              <a:ext cx="6147561" cy="8974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3808" y="1499666"/>
              <a:ext cx="679526" cy="8974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1635" y="1499666"/>
              <a:ext cx="2730754" cy="8974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868" y="1987346"/>
              <a:ext cx="2954909" cy="8974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1028" y="1987346"/>
              <a:ext cx="687158" cy="8974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2968" y="1987346"/>
              <a:ext cx="5097653" cy="8974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868" y="2475026"/>
              <a:ext cx="3873754" cy="8974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0000" y="2475026"/>
              <a:ext cx="1785874" cy="8974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452" y="3201962"/>
              <a:ext cx="728281" cy="6780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868" y="3060242"/>
              <a:ext cx="6587998" cy="8974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868" y="3547922"/>
              <a:ext cx="8482330" cy="8974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868" y="4035602"/>
              <a:ext cx="1613789" cy="8974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9907" y="4035602"/>
              <a:ext cx="679526" cy="8974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7735" y="4035602"/>
              <a:ext cx="4488053" cy="8974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54039" y="4035602"/>
              <a:ext cx="987348" cy="8974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37732" y="4035602"/>
              <a:ext cx="888314" cy="8974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94347" y="4035602"/>
              <a:ext cx="1545208" cy="8974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7808" y="4035602"/>
              <a:ext cx="783158" cy="8974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7868" y="4523282"/>
              <a:ext cx="2052574" cy="8974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88819" y="4523282"/>
              <a:ext cx="819746" cy="8974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76856" y="4523282"/>
              <a:ext cx="1409445" cy="8974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54679" y="4523282"/>
              <a:ext cx="781646" cy="89745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64642" y="933171"/>
            <a:ext cx="8207375" cy="422084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Назначение:</a:t>
            </a:r>
            <a:endParaRPr sz="32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  <a:tab pos="277876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позволяет использовать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типы-значения в </a:t>
            </a:r>
            <a:r>
              <a:rPr sz="3200" spc="-9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коллекциях	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(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где элементы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являются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элементами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типа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object)</a:t>
            </a:r>
            <a:endParaRPr sz="3200">
              <a:latin typeface="Tahoma"/>
              <a:cs typeface="Tahoma"/>
            </a:endParaRPr>
          </a:p>
          <a:p>
            <a:pPr marL="355600" marR="24765" indent="-342900">
              <a:lnSpc>
                <a:spcPct val="100000"/>
              </a:lnSpc>
              <a:spcBef>
                <a:spcPts val="77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внутренний механизм, который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обеспечивает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возможность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вызывать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для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типов-значений,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подобных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int и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struct,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методы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Object.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123" y="282321"/>
            <a:ext cx="82232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2675" marR="5080" indent="-107061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CCFF99"/>
                </a:solidFill>
              </a:rPr>
              <a:t>3. В </a:t>
            </a:r>
            <a:r>
              <a:rPr sz="3600" spc="-5" dirty="0">
                <a:solidFill>
                  <a:srgbClr val="CCFF99"/>
                </a:solidFill>
              </a:rPr>
              <a:t>каких </a:t>
            </a:r>
            <a:r>
              <a:rPr sz="3600" spc="-10" dirty="0">
                <a:solidFill>
                  <a:srgbClr val="CCFF99"/>
                </a:solidFill>
              </a:rPr>
              <a:t>строках </a:t>
            </a:r>
            <a:r>
              <a:rPr sz="3600" spc="-5" dirty="0">
                <a:solidFill>
                  <a:srgbClr val="CCFF99"/>
                </a:solidFill>
              </a:rPr>
              <a:t>приведенного </a:t>
            </a:r>
            <a:r>
              <a:rPr sz="3600" dirty="0">
                <a:solidFill>
                  <a:srgbClr val="CCFF99"/>
                </a:solidFill>
              </a:rPr>
              <a:t>ниже </a:t>
            </a:r>
            <a:r>
              <a:rPr sz="3600" spc="-1110" dirty="0">
                <a:solidFill>
                  <a:srgbClr val="CCFF99"/>
                </a:solidFill>
              </a:rPr>
              <a:t> </a:t>
            </a:r>
            <a:r>
              <a:rPr sz="3600" spc="-5" dirty="0">
                <a:solidFill>
                  <a:srgbClr val="CCFF99"/>
                </a:solidFill>
              </a:rPr>
              <a:t>кода</a:t>
            </a:r>
            <a:r>
              <a:rPr sz="3600" spc="-25" dirty="0">
                <a:solidFill>
                  <a:srgbClr val="CCFF99"/>
                </a:solidFill>
              </a:rPr>
              <a:t> </a:t>
            </a:r>
            <a:r>
              <a:rPr sz="3600" spc="-5" dirty="0">
                <a:solidFill>
                  <a:srgbClr val="CCFF99"/>
                </a:solidFill>
              </a:rPr>
              <a:t>происходит</a:t>
            </a:r>
            <a:r>
              <a:rPr sz="3600" spc="-15" dirty="0">
                <a:solidFill>
                  <a:srgbClr val="CCFF99"/>
                </a:solidFill>
              </a:rPr>
              <a:t> </a:t>
            </a:r>
            <a:r>
              <a:rPr sz="3600" spc="-5" dirty="0">
                <a:solidFill>
                  <a:srgbClr val="CCFF99"/>
                </a:solidFill>
              </a:rPr>
              <a:t>распаковка</a:t>
            </a:r>
            <a:endParaRPr sz="3600"/>
          </a:p>
          <a:p>
            <a:pPr marL="3013710">
              <a:lnSpc>
                <a:spcPct val="100000"/>
              </a:lnSpc>
            </a:pPr>
            <a:r>
              <a:rPr sz="3600" dirty="0">
                <a:solidFill>
                  <a:srgbClr val="CCFF99"/>
                </a:solidFill>
              </a:rPr>
              <a:t>(unboxing)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72311" y="2350007"/>
            <a:ext cx="6582409" cy="18427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4"/>
              </a:spcBef>
            </a:pP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3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f</a:t>
            </a:r>
            <a:r>
              <a:rPr sz="3200" spc="-15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=</a:t>
            </a:r>
            <a:r>
              <a:rPr sz="3200" spc="-15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42;</a:t>
            </a:r>
            <a:r>
              <a:rPr sz="3200" spc="-30" dirty="0"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008000"/>
                </a:solidFill>
                <a:latin typeface="Consolas"/>
                <a:cs typeface="Consolas"/>
              </a:rPr>
              <a:t>//1</a:t>
            </a:r>
            <a:endParaRPr sz="3200">
              <a:latin typeface="Consolas"/>
              <a:cs typeface="Consolas"/>
            </a:endParaRPr>
          </a:p>
          <a:p>
            <a:pPr marL="90805" marR="1558925">
              <a:lnSpc>
                <a:spcPct val="126899"/>
              </a:lnSpc>
              <a:spcBef>
                <a:spcPts val="35"/>
              </a:spcBef>
            </a:pP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object </a:t>
            </a:r>
            <a:r>
              <a:rPr sz="3200" dirty="0">
                <a:latin typeface="Consolas"/>
                <a:cs typeface="Consolas"/>
              </a:rPr>
              <a:t>bar = f; </a:t>
            </a:r>
            <a:r>
              <a:rPr sz="3200" dirty="0">
                <a:solidFill>
                  <a:srgbClr val="008000"/>
                </a:solidFill>
                <a:latin typeface="Consolas"/>
                <a:cs typeface="Consolas"/>
              </a:rPr>
              <a:t>// 2 </a:t>
            </a:r>
            <a:r>
              <a:rPr sz="3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3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f2</a:t>
            </a:r>
            <a:r>
              <a:rPr sz="3200" spc="-15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=</a:t>
            </a:r>
            <a:r>
              <a:rPr sz="3200" spc="-20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(</a:t>
            </a: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3200" dirty="0">
                <a:latin typeface="Consolas"/>
                <a:cs typeface="Consolas"/>
              </a:rPr>
              <a:t>)bar;</a:t>
            </a:r>
            <a:r>
              <a:rPr sz="3200" spc="-20" dirty="0"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008000"/>
                </a:solidFill>
                <a:latin typeface="Consolas"/>
                <a:cs typeface="Consolas"/>
              </a:rPr>
              <a:t>//3</a:t>
            </a:r>
            <a:endParaRPr sz="3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56659" y="1693164"/>
              <a:ext cx="5133340" cy="4593590"/>
            </a:xfrm>
            <a:custGeom>
              <a:avLst/>
              <a:gdLst/>
              <a:ahLst/>
              <a:cxnLst/>
              <a:rect l="l" t="t" r="r" b="b"/>
              <a:pathLst>
                <a:path w="5133340" h="4593590">
                  <a:moveTo>
                    <a:pt x="4907407" y="3971544"/>
                  </a:moveTo>
                  <a:lnTo>
                    <a:pt x="4615180" y="4068305"/>
                  </a:lnTo>
                  <a:lnTo>
                    <a:pt x="4485005" y="4144441"/>
                  </a:lnTo>
                  <a:lnTo>
                    <a:pt x="4335780" y="4314164"/>
                  </a:lnTo>
                  <a:lnTo>
                    <a:pt x="4107180" y="4593336"/>
                  </a:lnTo>
                  <a:lnTo>
                    <a:pt x="4678807" y="4388713"/>
                  </a:lnTo>
                  <a:lnTo>
                    <a:pt x="4793107" y="4260227"/>
                  </a:lnTo>
                  <a:lnTo>
                    <a:pt x="5132832" y="4196778"/>
                  </a:lnTo>
                  <a:lnTo>
                    <a:pt x="4907407" y="3971544"/>
                  </a:lnTo>
                  <a:close/>
                </a:path>
                <a:path w="5133340" h="459359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58" y="4007357"/>
              <a:ext cx="1634489" cy="1903730"/>
            </a:xfrm>
            <a:custGeom>
              <a:avLst/>
              <a:gdLst/>
              <a:ahLst/>
              <a:cxnLst/>
              <a:rect l="l" t="t" r="r" b="b"/>
              <a:pathLst>
                <a:path w="1634489" h="1903729">
                  <a:moveTo>
                    <a:pt x="87045" y="83947"/>
                  </a:moveTo>
                  <a:lnTo>
                    <a:pt x="32677" y="0"/>
                  </a:lnTo>
                  <a:lnTo>
                    <a:pt x="16687" y="10287"/>
                  </a:lnTo>
                  <a:lnTo>
                    <a:pt x="71069" y="94234"/>
                  </a:lnTo>
                  <a:lnTo>
                    <a:pt x="87045" y="83947"/>
                  </a:lnTo>
                  <a:close/>
                </a:path>
                <a:path w="1634489" h="1903729">
                  <a:moveTo>
                    <a:pt x="1634070" y="1043686"/>
                  </a:moveTo>
                  <a:lnTo>
                    <a:pt x="634492" y="974178"/>
                  </a:lnTo>
                  <a:lnTo>
                    <a:pt x="895692" y="240372"/>
                  </a:lnTo>
                  <a:lnTo>
                    <a:pt x="913104" y="300990"/>
                  </a:lnTo>
                  <a:lnTo>
                    <a:pt x="968819" y="300990"/>
                  </a:lnTo>
                  <a:lnTo>
                    <a:pt x="1049997" y="75946"/>
                  </a:lnTo>
                  <a:lnTo>
                    <a:pt x="999058" y="77597"/>
                  </a:lnTo>
                  <a:lnTo>
                    <a:pt x="941755" y="239141"/>
                  </a:lnTo>
                  <a:lnTo>
                    <a:pt x="921042" y="169189"/>
                  </a:lnTo>
                  <a:lnTo>
                    <a:pt x="956310" y="70104"/>
                  </a:lnTo>
                  <a:lnTo>
                    <a:pt x="938364" y="63754"/>
                  </a:lnTo>
                  <a:lnTo>
                    <a:pt x="911860" y="138201"/>
                  </a:lnTo>
                  <a:lnTo>
                    <a:pt x="889228" y="61722"/>
                  </a:lnTo>
                  <a:lnTo>
                    <a:pt x="839889" y="61722"/>
                  </a:lnTo>
                  <a:lnTo>
                    <a:pt x="763485" y="289941"/>
                  </a:lnTo>
                  <a:lnTo>
                    <a:pt x="808050" y="294640"/>
                  </a:lnTo>
                  <a:lnTo>
                    <a:pt x="865352" y="134620"/>
                  </a:lnTo>
                  <a:lnTo>
                    <a:pt x="886675" y="208940"/>
                  </a:lnTo>
                  <a:lnTo>
                    <a:pt x="614756" y="972807"/>
                  </a:lnTo>
                  <a:lnTo>
                    <a:pt x="1320" y="930148"/>
                  </a:lnTo>
                  <a:lnTo>
                    <a:pt x="0" y="949198"/>
                  </a:lnTo>
                  <a:lnTo>
                    <a:pt x="608114" y="991489"/>
                  </a:lnTo>
                  <a:lnTo>
                    <a:pt x="285673" y="1897329"/>
                  </a:lnTo>
                  <a:lnTo>
                    <a:pt x="303618" y="1903717"/>
                  </a:lnTo>
                  <a:lnTo>
                    <a:pt x="627837" y="992860"/>
                  </a:lnTo>
                  <a:lnTo>
                    <a:pt x="1632788" y="1062736"/>
                  </a:lnTo>
                  <a:lnTo>
                    <a:pt x="1634070" y="1043686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95" y="3891914"/>
              <a:ext cx="363220" cy="2442845"/>
            </a:xfrm>
            <a:custGeom>
              <a:avLst/>
              <a:gdLst/>
              <a:ahLst/>
              <a:cxnLst/>
              <a:rect l="l" t="t" r="r" b="b"/>
              <a:pathLst>
                <a:path w="363220" h="2442845">
                  <a:moveTo>
                    <a:pt x="111658" y="1433576"/>
                  </a:moveTo>
                  <a:lnTo>
                    <a:pt x="101765" y="1417320"/>
                  </a:lnTo>
                  <a:lnTo>
                    <a:pt x="0" y="1479169"/>
                  </a:lnTo>
                  <a:lnTo>
                    <a:pt x="9893" y="1495425"/>
                  </a:lnTo>
                  <a:lnTo>
                    <a:pt x="111658" y="1433576"/>
                  </a:lnTo>
                  <a:close/>
                </a:path>
                <a:path w="363220" h="2442845">
                  <a:moveTo>
                    <a:pt x="132346" y="182372"/>
                  </a:moveTo>
                  <a:lnTo>
                    <a:pt x="29235" y="0"/>
                  </a:lnTo>
                  <a:lnTo>
                    <a:pt x="12661" y="9398"/>
                  </a:lnTo>
                  <a:lnTo>
                    <a:pt x="115760" y="191770"/>
                  </a:lnTo>
                  <a:lnTo>
                    <a:pt x="132346" y="182372"/>
                  </a:lnTo>
                  <a:close/>
                </a:path>
                <a:path w="363220" h="2442845">
                  <a:moveTo>
                    <a:pt x="232613" y="2229726"/>
                  </a:moveTo>
                  <a:lnTo>
                    <a:pt x="214884" y="2222779"/>
                  </a:lnTo>
                  <a:lnTo>
                    <a:pt x="131470" y="2435618"/>
                  </a:lnTo>
                  <a:lnTo>
                    <a:pt x="149212" y="2442565"/>
                  </a:lnTo>
                  <a:lnTo>
                    <a:pt x="232613" y="2229726"/>
                  </a:lnTo>
                  <a:close/>
                </a:path>
                <a:path w="363220" h="2442845">
                  <a:moveTo>
                    <a:pt x="362635" y="710819"/>
                  </a:moveTo>
                  <a:lnTo>
                    <a:pt x="140817" y="397129"/>
                  </a:lnTo>
                  <a:lnTo>
                    <a:pt x="125272" y="408051"/>
                  </a:lnTo>
                  <a:lnTo>
                    <a:pt x="347091" y="721741"/>
                  </a:lnTo>
                  <a:lnTo>
                    <a:pt x="362635" y="71081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668" y="4055363"/>
              <a:ext cx="58419" cy="2150745"/>
            </a:xfrm>
            <a:custGeom>
              <a:avLst/>
              <a:gdLst/>
              <a:ahLst/>
              <a:cxnLst/>
              <a:rect l="l" t="t" r="r" b="b"/>
              <a:pathLst>
                <a:path w="58419" h="2150745">
                  <a:moveTo>
                    <a:pt x="10668" y="2036064"/>
                  </a:moveTo>
                  <a:lnTo>
                    <a:pt x="0" y="2036064"/>
                  </a:lnTo>
                  <a:lnTo>
                    <a:pt x="0" y="2054352"/>
                  </a:lnTo>
                  <a:lnTo>
                    <a:pt x="10668" y="2036064"/>
                  </a:lnTo>
                  <a:close/>
                </a:path>
                <a:path w="58419" h="2150745">
                  <a:moveTo>
                    <a:pt x="48768" y="66675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9260" y="76200"/>
                  </a:lnTo>
                  <a:lnTo>
                    <a:pt x="48768" y="66675"/>
                  </a:lnTo>
                  <a:close/>
                </a:path>
                <a:path w="58419" h="2150745">
                  <a:moveTo>
                    <a:pt x="57912" y="2045208"/>
                  </a:moveTo>
                  <a:lnTo>
                    <a:pt x="38608" y="2045208"/>
                  </a:lnTo>
                  <a:lnTo>
                    <a:pt x="0" y="2102561"/>
                  </a:lnTo>
                  <a:lnTo>
                    <a:pt x="0" y="2150364"/>
                  </a:lnTo>
                  <a:lnTo>
                    <a:pt x="57912" y="204520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6786371" y="3224783"/>
            <a:ext cx="1993900" cy="1285240"/>
          </a:xfrm>
          <a:custGeom>
            <a:avLst/>
            <a:gdLst/>
            <a:ahLst/>
            <a:cxnLst/>
            <a:rect l="l" t="t" r="r" b="b"/>
            <a:pathLst>
              <a:path w="1993900" h="1285239">
                <a:moveTo>
                  <a:pt x="1141095" y="290194"/>
                </a:moveTo>
                <a:lnTo>
                  <a:pt x="1206246" y="52324"/>
                </a:lnTo>
                <a:lnTo>
                  <a:pt x="1402969" y="0"/>
                </a:lnTo>
                <a:lnTo>
                  <a:pt x="1560068" y="123698"/>
                </a:lnTo>
                <a:lnTo>
                  <a:pt x="1717294" y="393318"/>
                </a:lnTo>
                <a:lnTo>
                  <a:pt x="1993392" y="363219"/>
                </a:lnTo>
                <a:lnTo>
                  <a:pt x="1980692" y="569467"/>
                </a:lnTo>
                <a:lnTo>
                  <a:pt x="1612519" y="683640"/>
                </a:lnTo>
                <a:lnTo>
                  <a:pt x="1395095" y="661415"/>
                </a:lnTo>
                <a:lnTo>
                  <a:pt x="1141095" y="762888"/>
                </a:lnTo>
                <a:lnTo>
                  <a:pt x="938022" y="1003934"/>
                </a:lnTo>
                <a:lnTo>
                  <a:pt x="671322" y="851788"/>
                </a:lnTo>
                <a:lnTo>
                  <a:pt x="406273" y="1284732"/>
                </a:lnTo>
                <a:lnTo>
                  <a:pt x="104775" y="1211833"/>
                </a:lnTo>
                <a:lnTo>
                  <a:pt x="0" y="953261"/>
                </a:lnTo>
                <a:lnTo>
                  <a:pt x="249174" y="766063"/>
                </a:lnTo>
                <a:lnTo>
                  <a:pt x="393573" y="445642"/>
                </a:lnTo>
                <a:lnTo>
                  <a:pt x="695198" y="237870"/>
                </a:lnTo>
                <a:lnTo>
                  <a:pt x="1141095" y="299719"/>
                </a:lnTo>
              </a:path>
            </a:pathLst>
          </a:custGeom>
          <a:ln w="18288">
            <a:solidFill>
              <a:srgbClr val="5B5D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01472" y="6012967"/>
            <a:ext cx="568325" cy="321945"/>
            <a:chOff x="401472" y="6012967"/>
            <a:chExt cx="568325" cy="321945"/>
          </a:xfrm>
        </p:grpSpPr>
        <p:sp>
          <p:nvSpPr>
            <p:cNvPr id="25" name="object 25"/>
            <p:cNvSpPr/>
            <p:nvPr/>
          </p:nvSpPr>
          <p:spPr>
            <a:xfrm>
              <a:off x="401472" y="6095149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5">
                  <a:moveTo>
                    <a:pt x="51130" y="22504"/>
                  </a:moveTo>
                  <a:lnTo>
                    <a:pt x="32283" y="19697"/>
                  </a:lnTo>
                  <a:lnTo>
                    <a:pt x="0" y="236372"/>
                  </a:lnTo>
                  <a:lnTo>
                    <a:pt x="18846" y="239179"/>
                  </a:lnTo>
                  <a:lnTo>
                    <a:pt x="51130" y="22504"/>
                  </a:lnTo>
                  <a:close/>
                </a:path>
                <a:path w="239395" h="239395">
                  <a:moveTo>
                    <a:pt x="98361" y="23482"/>
                  </a:moveTo>
                  <a:lnTo>
                    <a:pt x="79400" y="21615"/>
                  </a:lnTo>
                  <a:lnTo>
                    <a:pt x="68656" y="130619"/>
                  </a:lnTo>
                  <a:lnTo>
                    <a:pt x="87617" y="132486"/>
                  </a:lnTo>
                  <a:lnTo>
                    <a:pt x="98361" y="23482"/>
                  </a:lnTo>
                  <a:close/>
                </a:path>
                <a:path w="239395" h="239395">
                  <a:moveTo>
                    <a:pt x="146735" y="13347"/>
                  </a:moveTo>
                  <a:lnTo>
                    <a:pt x="127711" y="12331"/>
                  </a:lnTo>
                  <a:lnTo>
                    <a:pt x="121881" y="121704"/>
                  </a:lnTo>
                  <a:lnTo>
                    <a:pt x="140906" y="122720"/>
                  </a:lnTo>
                  <a:lnTo>
                    <a:pt x="146735" y="13347"/>
                  </a:lnTo>
                  <a:close/>
                </a:path>
                <a:path w="239395" h="239395">
                  <a:moveTo>
                    <a:pt x="191770" y="115887"/>
                  </a:moveTo>
                  <a:lnTo>
                    <a:pt x="191147" y="6350"/>
                  </a:lnTo>
                  <a:lnTo>
                    <a:pt x="172097" y="6464"/>
                  </a:lnTo>
                  <a:lnTo>
                    <a:pt x="172720" y="116001"/>
                  </a:lnTo>
                  <a:lnTo>
                    <a:pt x="191770" y="115887"/>
                  </a:lnTo>
                  <a:close/>
                </a:path>
                <a:path w="239395" h="239395">
                  <a:moveTo>
                    <a:pt x="239395" y="109537"/>
                  </a:moveTo>
                  <a:lnTo>
                    <a:pt x="238772" y="0"/>
                  </a:lnTo>
                  <a:lnTo>
                    <a:pt x="219722" y="114"/>
                  </a:lnTo>
                  <a:lnTo>
                    <a:pt x="220345" y="109651"/>
                  </a:lnTo>
                  <a:lnTo>
                    <a:pt x="239395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63638" y="6012967"/>
              <a:ext cx="306705" cy="281940"/>
            </a:xfrm>
            <a:custGeom>
              <a:avLst/>
              <a:gdLst/>
              <a:ahLst/>
              <a:cxnLst/>
              <a:rect l="l" t="t" r="r" b="b"/>
              <a:pathLst>
                <a:path w="306705" h="281939">
                  <a:moveTo>
                    <a:pt x="28448" y="280936"/>
                  </a:moveTo>
                  <a:lnTo>
                    <a:pt x="19037" y="71602"/>
                  </a:lnTo>
                  <a:lnTo>
                    <a:pt x="0" y="72453"/>
                  </a:lnTo>
                  <a:lnTo>
                    <a:pt x="9410" y="281787"/>
                  </a:lnTo>
                  <a:lnTo>
                    <a:pt x="28448" y="280936"/>
                  </a:lnTo>
                  <a:close/>
                </a:path>
                <a:path w="306705" h="281939">
                  <a:moveTo>
                    <a:pt x="306120" y="202412"/>
                  </a:moveTo>
                  <a:lnTo>
                    <a:pt x="251904" y="0"/>
                  </a:lnTo>
                  <a:lnTo>
                    <a:pt x="233502" y="4927"/>
                  </a:lnTo>
                  <a:lnTo>
                    <a:pt x="287718" y="207340"/>
                  </a:lnTo>
                  <a:lnTo>
                    <a:pt x="306120" y="202412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54075" y="3640073"/>
            <a:ext cx="1644014" cy="1529715"/>
            <a:chOff x="554075" y="3640073"/>
            <a:chExt cx="1644014" cy="1529715"/>
          </a:xfrm>
        </p:grpSpPr>
        <p:sp>
          <p:nvSpPr>
            <p:cNvPr id="29" name="object 29"/>
            <p:cNvSpPr/>
            <p:nvPr/>
          </p:nvSpPr>
          <p:spPr>
            <a:xfrm>
              <a:off x="1887093" y="4909438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48145" y="46736"/>
                  </a:moveTo>
                  <a:lnTo>
                    <a:pt x="19558" y="46736"/>
                  </a:lnTo>
                  <a:lnTo>
                    <a:pt x="19558" y="65786"/>
                  </a:lnTo>
                  <a:lnTo>
                    <a:pt x="148145" y="65786"/>
                  </a:lnTo>
                  <a:lnTo>
                    <a:pt x="148145" y="46736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62647" y="3753611"/>
              <a:ext cx="1009650" cy="908685"/>
            </a:xfrm>
            <a:custGeom>
              <a:avLst/>
              <a:gdLst/>
              <a:ahLst/>
              <a:cxnLst/>
              <a:rect l="l" t="t" r="r" b="b"/>
              <a:pathLst>
                <a:path w="1009650" h="908685">
                  <a:moveTo>
                    <a:pt x="54343" y="5715"/>
                  </a:moveTo>
                  <a:lnTo>
                    <a:pt x="36195" y="0"/>
                  </a:lnTo>
                  <a:lnTo>
                    <a:pt x="0" y="113411"/>
                  </a:lnTo>
                  <a:lnTo>
                    <a:pt x="18148" y="119126"/>
                  </a:lnTo>
                  <a:lnTo>
                    <a:pt x="54343" y="5715"/>
                  </a:lnTo>
                  <a:close/>
                </a:path>
                <a:path w="1009650" h="908685">
                  <a:moveTo>
                    <a:pt x="100164" y="16002"/>
                  </a:moveTo>
                  <a:lnTo>
                    <a:pt x="82169" y="9779"/>
                  </a:lnTo>
                  <a:lnTo>
                    <a:pt x="43091" y="122174"/>
                  </a:lnTo>
                  <a:lnTo>
                    <a:pt x="61074" y="128397"/>
                  </a:lnTo>
                  <a:lnTo>
                    <a:pt x="100164" y="16002"/>
                  </a:lnTo>
                  <a:close/>
                </a:path>
                <a:path w="1009650" h="908685">
                  <a:moveTo>
                    <a:pt x="149377" y="22352"/>
                  </a:moveTo>
                  <a:lnTo>
                    <a:pt x="131381" y="16129"/>
                  </a:lnTo>
                  <a:lnTo>
                    <a:pt x="92303" y="128524"/>
                  </a:lnTo>
                  <a:lnTo>
                    <a:pt x="110286" y="134747"/>
                  </a:lnTo>
                  <a:lnTo>
                    <a:pt x="149377" y="22352"/>
                  </a:lnTo>
                  <a:close/>
                </a:path>
                <a:path w="1009650" h="908685">
                  <a:moveTo>
                    <a:pt x="200939" y="30988"/>
                  </a:moveTo>
                  <a:lnTo>
                    <a:pt x="183476" y="23368"/>
                  </a:lnTo>
                  <a:lnTo>
                    <a:pt x="135978" y="132588"/>
                  </a:lnTo>
                  <a:lnTo>
                    <a:pt x="153441" y="140208"/>
                  </a:lnTo>
                  <a:lnTo>
                    <a:pt x="200939" y="30988"/>
                  </a:lnTo>
                  <a:close/>
                </a:path>
                <a:path w="1009650" h="908685">
                  <a:moveTo>
                    <a:pt x="285330" y="59944"/>
                  </a:moveTo>
                  <a:lnTo>
                    <a:pt x="268693" y="50673"/>
                  </a:lnTo>
                  <a:lnTo>
                    <a:pt x="210400" y="154432"/>
                  </a:lnTo>
                  <a:lnTo>
                    <a:pt x="226910" y="163703"/>
                  </a:lnTo>
                  <a:lnTo>
                    <a:pt x="285330" y="59944"/>
                  </a:lnTo>
                  <a:close/>
                </a:path>
                <a:path w="1009650" h="908685">
                  <a:moveTo>
                    <a:pt x="328129" y="72644"/>
                  </a:moveTo>
                  <a:lnTo>
                    <a:pt x="311619" y="63373"/>
                  </a:lnTo>
                  <a:lnTo>
                    <a:pt x="253199" y="167132"/>
                  </a:lnTo>
                  <a:lnTo>
                    <a:pt x="269836" y="176403"/>
                  </a:lnTo>
                  <a:lnTo>
                    <a:pt x="328129" y="72644"/>
                  </a:lnTo>
                  <a:close/>
                </a:path>
                <a:path w="1009650" h="908685">
                  <a:moveTo>
                    <a:pt x="372071" y="79502"/>
                  </a:moveTo>
                  <a:lnTo>
                    <a:pt x="355815" y="69596"/>
                  </a:lnTo>
                  <a:lnTo>
                    <a:pt x="288759" y="179324"/>
                  </a:lnTo>
                  <a:lnTo>
                    <a:pt x="305015" y="189230"/>
                  </a:lnTo>
                  <a:lnTo>
                    <a:pt x="372071" y="79502"/>
                  </a:lnTo>
                  <a:close/>
                </a:path>
                <a:path w="1009650" h="908685">
                  <a:moveTo>
                    <a:pt x="415886" y="102362"/>
                  </a:moveTo>
                  <a:lnTo>
                    <a:pt x="400519" y="91059"/>
                  </a:lnTo>
                  <a:lnTo>
                    <a:pt x="324319" y="194564"/>
                  </a:lnTo>
                  <a:lnTo>
                    <a:pt x="339686" y="205867"/>
                  </a:lnTo>
                  <a:lnTo>
                    <a:pt x="415886" y="102362"/>
                  </a:lnTo>
                  <a:close/>
                </a:path>
                <a:path w="1009650" h="908685">
                  <a:moveTo>
                    <a:pt x="490689" y="137668"/>
                  </a:moveTo>
                  <a:lnTo>
                    <a:pt x="476211" y="125222"/>
                  </a:lnTo>
                  <a:lnTo>
                    <a:pt x="392391" y="222758"/>
                  </a:lnTo>
                  <a:lnTo>
                    <a:pt x="406742" y="235204"/>
                  </a:lnTo>
                  <a:lnTo>
                    <a:pt x="490689" y="137668"/>
                  </a:lnTo>
                  <a:close/>
                </a:path>
                <a:path w="1009650" h="908685">
                  <a:moveTo>
                    <a:pt x="527138" y="159893"/>
                  </a:moveTo>
                  <a:lnTo>
                    <a:pt x="512787" y="147447"/>
                  </a:lnTo>
                  <a:lnTo>
                    <a:pt x="428840" y="244983"/>
                  </a:lnTo>
                  <a:lnTo>
                    <a:pt x="443318" y="257429"/>
                  </a:lnTo>
                  <a:lnTo>
                    <a:pt x="527138" y="159893"/>
                  </a:lnTo>
                  <a:close/>
                </a:path>
                <a:path w="1009650" h="908685">
                  <a:moveTo>
                    <a:pt x="571830" y="174371"/>
                  </a:moveTo>
                  <a:lnTo>
                    <a:pt x="557364" y="161925"/>
                  </a:lnTo>
                  <a:lnTo>
                    <a:pt x="468337" y="265430"/>
                  </a:lnTo>
                  <a:lnTo>
                    <a:pt x="482815" y="277876"/>
                  </a:lnTo>
                  <a:lnTo>
                    <a:pt x="571830" y="174371"/>
                  </a:lnTo>
                  <a:close/>
                </a:path>
                <a:path w="1009650" h="908685">
                  <a:moveTo>
                    <a:pt x="607275" y="197993"/>
                  </a:moveTo>
                  <a:lnTo>
                    <a:pt x="593940" y="184404"/>
                  </a:lnTo>
                  <a:lnTo>
                    <a:pt x="496404" y="279908"/>
                  </a:lnTo>
                  <a:lnTo>
                    <a:pt x="509739" y="293497"/>
                  </a:lnTo>
                  <a:lnTo>
                    <a:pt x="607275" y="197993"/>
                  </a:lnTo>
                  <a:close/>
                </a:path>
                <a:path w="1009650" h="908685">
                  <a:moveTo>
                    <a:pt x="673061" y="247269"/>
                  </a:moveTo>
                  <a:lnTo>
                    <a:pt x="660488" y="232918"/>
                  </a:lnTo>
                  <a:lnTo>
                    <a:pt x="557618" y="322707"/>
                  </a:lnTo>
                  <a:lnTo>
                    <a:pt x="570191" y="337058"/>
                  </a:lnTo>
                  <a:lnTo>
                    <a:pt x="673061" y="247269"/>
                  </a:lnTo>
                  <a:close/>
                </a:path>
                <a:path w="1009650" h="908685">
                  <a:moveTo>
                    <a:pt x="706335" y="277495"/>
                  </a:moveTo>
                  <a:lnTo>
                    <a:pt x="693889" y="263144"/>
                  </a:lnTo>
                  <a:lnTo>
                    <a:pt x="591019" y="352806"/>
                  </a:lnTo>
                  <a:lnTo>
                    <a:pt x="603465" y="367157"/>
                  </a:lnTo>
                  <a:lnTo>
                    <a:pt x="706335" y="277495"/>
                  </a:lnTo>
                  <a:close/>
                </a:path>
                <a:path w="1009650" h="908685">
                  <a:moveTo>
                    <a:pt x="730211" y="304419"/>
                  </a:moveTo>
                  <a:lnTo>
                    <a:pt x="717638" y="290068"/>
                  </a:lnTo>
                  <a:lnTo>
                    <a:pt x="614768" y="379857"/>
                  </a:lnTo>
                  <a:lnTo>
                    <a:pt x="627341" y="394208"/>
                  </a:lnTo>
                  <a:lnTo>
                    <a:pt x="730211" y="304419"/>
                  </a:lnTo>
                  <a:close/>
                </a:path>
                <a:path w="1009650" h="908685">
                  <a:moveTo>
                    <a:pt x="760056" y="331978"/>
                  </a:moveTo>
                  <a:lnTo>
                    <a:pt x="748118" y="317119"/>
                  </a:lnTo>
                  <a:lnTo>
                    <a:pt x="642073" y="403098"/>
                  </a:lnTo>
                  <a:lnTo>
                    <a:pt x="654011" y="417957"/>
                  </a:lnTo>
                  <a:lnTo>
                    <a:pt x="760056" y="331978"/>
                  </a:lnTo>
                  <a:close/>
                </a:path>
                <a:path w="1009650" h="908685">
                  <a:moveTo>
                    <a:pt x="816317" y="399669"/>
                  </a:moveTo>
                  <a:lnTo>
                    <a:pt x="806157" y="383540"/>
                  </a:lnTo>
                  <a:lnTo>
                    <a:pt x="690587" y="456057"/>
                  </a:lnTo>
                  <a:lnTo>
                    <a:pt x="700747" y="472186"/>
                  </a:lnTo>
                  <a:lnTo>
                    <a:pt x="816317" y="399669"/>
                  </a:lnTo>
                  <a:close/>
                </a:path>
                <a:path w="1009650" h="908685">
                  <a:moveTo>
                    <a:pt x="837653" y="428117"/>
                  </a:moveTo>
                  <a:lnTo>
                    <a:pt x="827874" y="411734"/>
                  </a:lnTo>
                  <a:lnTo>
                    <a:pt x="710526" y="481584"/>
                  </a:lnTo>
                  <a:lnTo>
                    <a:pt x="720305" y="497967"/>
                  </a:lnTo>
                  <a:lnTo>
                    <a:pt x="837653" y="428117"/>
                  </a:lnTo>
                  <a:close/>
                </a:path>
                <a:path w="1009650" h="908685">
                  <a:moveTo>
                    <a:pt x="862164" y="464820"/>
                  </a:moveTo>
                  <a:lnTo>
                    <a:pt x="852893" y="448183"/>
                  </a:lnTo>
                  <a:lnTo>
                    <a:pt x="733640" y="514731"/>
                  </a:lnTo>
                  <a:lnTo>
                    <a:pt x="742911" y="531368"/>
                  </a:lnTo>
                  <a:lnTo>
                    <a:pt x="862164" y="464820"/>
                  </a:lnTo>
                  <a:close/>
                </a:path>
                <a:path w="1009650" h="908685">
                  <a:moveTo>
                    <a:pt x="882738" y="491744"/>
                  </a:moveTo>
                  <a:lnTo>
                    <a:pt x="873467" y="475107"/>
                  </a:lnTo>
                  <a:lnTo>
                    <a:pt x="754341" y="541782"/>
                  </a:lnTo>
                  <a:lnTo>
                    <a:pt x="763612" y="558419"/>
                  </a:lnTo>
                  <a:lnTo>
                    <a:pt x="882738" y="491744"/>
                  </a:lnTo>
                  <a:close/>
                </a:path>
                <a:path w="1009650" h="908685">
                  <a:moveTo>
                    <a:pt x="920711" y="564007"/>
                  </a:moveTo>
                  <a:lnTo>
                    <a:pt x="912456" y="546862"/>
                  </a:lnTo>
                  <a:lnTo>
                    <a:pt x="789393" y="606044"/>
                  </a:lnTo>
                  <a:lnTo>
                    <a:pt x="797648" y="623189"/>
                  </a:lnTo>
                  <a:lnTo>
                    <a:pt x="920711" y="564007"/>
                  </a:lnTo>
                  <a:close/>
                </a:path>
                <a:path w="1009650" h="908685">
                  <a:moveTo>
                    <a:pt x="939253" y="607568"/>
                  </a:moveTo>
                  <a:lnTo>
                    <a:pt x="932014" y="589915"/>
                  </a:lnTo>
                  <a:lnTo>
                    <a:pt x="805776" y="641858"/>
                  </a:lnTo>
                  <a:lnTo>
                    <a:pt x="813015" y="659511"/>
                  </a:lnTo>
                  <a:lnTo>
                    <a:pt x="939253" y="607568"/>
                  </a:lnTo>
                  <a:close/>
                </a:path>
                <a:path w="1009650" h="908685">
                  <a:moveTo>
                    <a:pt x="951953" y="644017"/>
                  </a:moveTo>
                  <a:lnTo>
                    <a:pt x="944714" y="626491"/>
                  </a:lnTo>
                  <a:lnTo>
                    <a:pt x="818476" y="678434"/>
                  </a:lnTo>
                  <a:lnTo>
                    <a:pt x="825715" y="695960"/>
                  </a:lnTo>
                  <a:lnTo>
                    <a:pt x="951953" y="644017"/>
                  </a:lnTo>
                  <a:close/>
                </a:path>
                <a:path w="1009650" h="908685">
                  <a:moveTo>
                    <a:pt x="967828" y="675767"/>
                  </a:moveTo>
                  <a:lnTo>
                    <a:pt x="960589" y="658241"/>
                  </a:lnTo>
                  <a:lnTo>
                    <a:pt x="834351" y="710184"/>
                  </a:lnTo>
                  <a:lnTo>
                    <a:pt x="841590" y="727710"/>
                  </a:lnTo>
                  <a:lnTo>
                    <a:pt x="967828" y="675767"/>
                  </a:lnTo>
                  <a:close/>
                </a:path>
                <a:path w="1009650" h="908685">
                  <a:moveTo>
                    <a:pt x="989418" y="756158"/>
                  </a:moveTo>
                  <a:lnTo>
                    <a:pt x="983195" y="738124"/>
                  </a:lnTo>
                  <a:lnTo>
                    <a:pt x="854036" y="782193"/>
                  </a:lnTo>
                  <a:lnTo>
                    <a:pt x="860259" y="800227"/>
                  </a:lnTo>
                  <a:lnTo>
                    <a:pt x="989418" y="756158"/>
                  </a:lnTo>
                  <a:close/>
                </a:path>
                <a:path w="1009650" h="908685">
                  <a:moveTo>
                    <a:pt x="999451" y="792607"/>
                  </a:moveTo>
                  <a:lnTo>
                    <a:pt x="994117" y="774319"/>
                  </a:lnTo>
                  <a:lnTo>
                    <a:pt x="863053" y="812419"/>
                  </a:lnTo>
                  <a:lnTo>
                    <a:pt x="868387" y="830707"/>
                  </a:lnTo>
                  <a:lnTo>
                    <a:pt x="999451" y="792607"/>
                  </a:lnTo>
                  <a:close/>
                </a:path>
                <a:path w="1009650" h="908685">
                  <a:moveTo>
                    <a:pt x="1004277" y="830707"/>
                  </a:moveTo>
                  <a:lnTo>
                    <a:pt x="998943" y="812419"/>
                  </a:lnTo>
                  <a:lnTo>
                    <a:pt x="867752" y="850519"/>
                  </a:lnTo>
                  <a:lnTo>
                    <a:pt x="873086" y="868807"/>
                  </a:lnTo>
                  <a:lnTo>
                    <a:pt x="1004277" y="830707"/>
                  </a:lnTo>
                  <a:close/>
                </a:path>
                <a:path w="1009650" h="908685">
                  <a:moveTo>
                    <a:pt x="1009357" y="876935"/>
                  </a:moveTo>
                  <a:lnTo>
                    <a:pt x="1004912" y="858393"/>
                  </a:lnTo>
                  <a:lnTo>
                    <a:pt x="872197" y="890016"/>
                  </a:lnTo>
                  <a:lnTo>
                    <a:pt x="876642" y="908558"/>
                  </a:lnTo>
                  <a:lnTo>
                    <a:pt x="1009357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5342" y="3743451"/>
              <a:ext cx="192062" cy="12357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5561" y="3640073"/>
              <a:ext cx="1592580" cy="1529715"/>
            </a:xfrm>
            <a:custGeom>
              <a:avLst/>
              <a:gdLst/>
              <a:ahLst/>
              <a:cxnLst/>
              <a:rect l="l" t="t" r="r" b="b"/>
              <a:pathLst>
                <a:path w="1592580" h="1529714">
                  <a:moveTo>
                    <a:pt x="25539" y="147574"/>
                  </a:moveTo>
                  <a:lnTo>
                    <a:pt x="6527" y="146431"/>
                  </a:lnTo>
                  <a:lnTo>
                    <a:pt x="0" y="255778"/>
                  </a:lnTo>
                  <a:lnTo>
                    <a:pt x="19011" y="256921"/>
                  </a:lnTo>
                  <a:lnTo>
                    <a:pt x="25539" y="147574"/>
                  </a:lnTo>
                  <a:close/>
                </a:path>
                <a:path w="1592580" h="1529714">
                  <a:moveTo>
                    <a:pt x="70548" y="137541"/>
                  </a:moveTo>
                  <a:lnTo>
                    <a:pt x="51498" y="137287"/>
                  </a:lnTo>
                  <a:lnTo>
                    <a:pt x="50241" y="246761"/>
                  </a:lnTo>
                  <a:lnTo>
                    <a:pt x="69291" y="247015"/>
                  </a:lnTo>
                  <a:lnTo>
                    <a:pt x="70548" y="137541"/>
                  </a:lnTo>
                  <a:close/>
                </a:path>
                <a:path w="1592580" h="1529714">
                  <a:moveTo>
                    <a:pt x="125653" y="131318"/>
                  </a:moveTo>
                  <a:lnTo>
                    <a:pt x="106616" y="130810"/>
                  </a:lnTo>
                  <a:lnTo>
                    <a:pt x="103085" y="240284"/>
                  </a:lnTo>
                  <a:lnTo>
                    <a:pt x="122123" y="240792"/>
                  </a:lnTo>
                  <a:lnTo>
                    <a:pt x="125653" y="131318"/>
                  </a:lnTo>
                  <a:close/>
                </a:path>
                <a:path w="1592580" h="1529714">
                  <a:moveTo>
                    <a:pt x="175247" y="125476"/>
                  </a:moveTo>
                  <a:lnTo>
                    <a:pt x="156235" y="124206"/>
                  </a:lnTo>
                  <a:lnTo>
                    <a:pt x="148755" y="233426"/>
                  </a:lnTo>
                  <a:lnTo>
                    <a:pt x="167754" y="234696"/>
                  </a:lnTo>
                  <a:lnTo>
                    <a:pt x="175247" y="125476"/>
                  </a:lnTo>
                  <a:close/>
                </a:path>
                <a:path w="1592580" h="1529714">
                  <a:moveTo>
                    <a:pt x="236689" y="14859"/>
                  </a:moveTo>
                  <a:lnTo>
                    <a:pt x="217779" y="12446"/>
                  </a:lnTo>
                  <a:lnTo>
                    <a:pt x="190487" y="229743"/>
                  </a:lnTo>
                  <a:lnTo>
                    <a:pt x="209397" y="232156"/>
                  </a:lnTo>
                  <a:lnTo>
                    <a:pt x="236689" y="14859"/>
                  </a:lnTo>
                  <a:close/>
                </a:path>
                <a:path w="1592580" h="1529714">
                  <a:moveTo>
                    <a:pt x="507784" y="5969"/>
                  </a:moveTo>
                  <a:lnTo>
                    <a:pt x="489699" y="0"/>
                  </a:lnTo>
                  <a:lnTo>
                    <a:pt x="414693" y="225933"/>
                  </a:lnTo>
                  <a:lnTo>
                    <a:pt x="432777" y="231902"/>
                  </a:lnTo>
                  <a:lnTo>
                    <a:pt x="507784" y="5969"/>
                  </a:lnTo>
                  <a:close/>
                </a:path>
                <a:path w="1592580" h="1529714">
                  <a:moveTo>
                    <a:pt x="758164" y="53975"/>
                  </a:moveTo>
                  <a:lnTo>
                    <a:pt x="741400" y="44704"/>
                  </a:lnTo>
                  <a:lnTo>
                    <a:pt x="623150" y="260477"/>
                  </a:lnTo>
                  <a:lnTo>
                    <a:pt x="639851" y="269748"/>
                  </a:lnTo>
                  <a:lnTo>
                    <a:pt x="758164" y="53975"/>
                  </a:lnTo>
                  <a:close/>
                </a:path>
                <a:path w="1592580" h="1529714">
                  <a:moveTo>
                    <a:pt x="977239" y="772922"/>
                  </a:moveTo>
                  <a:lnTo>
                    <a:pt x="967460" y="756666"/>
                  </a:lnTo>
                  <a:lnTo>
                    <a:pt x="537311" y="1017905"/>
                  </a:lnTo>
                  <a:lnTo>
                    <a:pt x="547204" y="1034161"/>
                  </a:lnTo>
                  <a:lnTo>
                    <a:pt x="977239" y="772922"/>
                  </a:lnTo>
                  <a:close/>
                </a:path>
                <a:path w="1592580" h="1529714">
                  <a:moveTo>
                    <a:pt x="993622" y="126746"/>
                  </a:moveTo>
                  <a:lnTo>
                    <a:pt x="978382" y="115316"/>
                  </a:lnTo>
                  <a:lnTo>
                    <a:pt x="819378" y="327406"/>
                  </a:lnTo>
                  <a:lnTo>
                    <a:pt x="834618" y="338836"/>
                  </a:lnTo>
                  <a:lnTo>
                    <a:pt x="993622" y="126746"/>
                  </a:lnTo>
                  <a:close/>
                </a:path>
                <a:path w="1592580" h="1529714">
                  <a:moveTo>
                    <a:pt x="1067790" y="1357884"/>
                  </a:moveTo>
                  <a:lnTo>
                    <a:pt x="809980" y="1338834"/>
                  </a:lnTo>
                  <a:lnTo>
                    <a:pt x="743178" y="1510284"/>
                  </a:lnTo>
                  <a:lnTo>
                    <a:pt x="790930" y="1519809"/>
                  </a:lnTo>
                  <a:lnTo>
                    <a:pt x="838682" y="1386459"/>
                  </a:lnTo>
                  <a:lnTo>
                    <a:pt x="905484" y="1395984"/>
                  </a:lnTo>
                  <a:lnTo>
                    <a:pt x="867257" y="1510284"/>
                  </a:lnTo>
                  <a:lnTo>
                    <a:pt x="905484" y="1510284"/>
                  </a:lnTo>
                  <a:lnTo>
                    <a:pt x="953236" y="1395984"/>
                  </a:lnTo>
                  <a:lnTo>
                    <a:pt x="1000988" y="1395984"/>
                  </a:lnTo>
                  <a:lnTo>
                    <a:pt x="962761" y="1519809"/>
                  </a:lnTo>
                  <a:lnTo>
                    <a:pt x="1010513" y="1529334"/>
                  </a:lnTo>
                  <a:lnTo>
                    <a:pt x="1067790" y="1357884"/>
                  </a:lnTo>
                  <a:close/>
                </a:path>
                <a:path w="1592580" h="1529714">
                  <a:moveTo>
                    <a:pt x="1191742" y="249047"/>
                  </a:moveTo>
                  <a:lnTo>
                    <a:pt x="1178661" y="235331"/>
                  </a:lnTo>
                  <a:lnTo>
                    <a:pt x="986383" y="417830"/>
                  </a:lnTo>
                  <a:lnTo>
                    <a:pt x="999464" y="431546"/>
                  </a:lnTo>
                  <a:lnTo>
                    <a:pt x="1191742" y="249047"/>
                  </a:lnTo>
                  <a:close/>
                </a:path>
                <a:path w="1592580" h="1529714">
                  <a:moveTo>
                    <a:pt x="1354429" y="399161"/>
                  </a:moveTo>
                  <a:lnTo>
                    <a:pt x="1342999" y="383794"/>
                  </a:lnTo>
                  <a:lnTo>
                    <a:pt x="1122273" y="547116"/>
                  </a:lnTo>
                  <a:lnTo>
                    <a:pt x="1133576" y="562483"/>
                  </a:lnTo>
                  <a:lnTo>
                    <a:pt x="1354429" y="399161"/>
                  </a:lnTo>
                  <a:close/>
                </a:path>
                <a:path w="1592580" h="1529714">
                  <a:moveTo>
                    <a:pt x="1468602" y="581152"/>
                  </a:moveTo>
                  <a:lnTo>
                    <a:pt x="1459458" y="564388"/>
                  </a:lnTo>
                  <a:lnTo>
                    <a:pt x="1227175" y="692150"/>
                  </a:lnTo>
                  <a:lnTo>
                    <a:pt x="1236319" y="708914"/>
                  </a:lnTo>
                  <a:lnTo>
                    <a:pt x="1468602" y="581152"/>
                  </a:lnTo>
                  <a:close/>
                </a:path>
                <a:path w="1592580" h="1529714">
                  <a:moveTo>
                    <a:pt x="1556867" y="787019"/>
                  </a:moveTo>
                  <a:lnTo>
                    <a:pt x="1550517" y="769112"/>
                  </a:lnTo>
                  <a:lnTo>
                    <a:pt x="1300708" y="857758"/>
                  </a:lnTo>
                  <a:lnTo>
                    <a:pt x="1307058" y="875665"/>
                  </a:lnTo>
                  <a:lnTo>
                    <a:pt x="1556867" y="787019"/>
                  </a:lnTo>
                  <a:close/>
                </a:path>
                <a:path w="1592580" h="1529714">
                  <a:moveTo>
                    <a:pt x="1585569" y="1235075"/>
                  </a:moveTo>
                  <a:lnTo>
                    <a:pt x="1583918" y="1216152"/>
                  </a:lnTo>
                  <a:lnTo>
                    <a:pt x="1319758" y="1238377"/>
                  </a:lnTo>
                  <a:lnTo>
                    <a:pt x="1321282" y="1257300"/>
                  </a:lnTo>
                  <a:lnTo>
                    <a:pt x="1585569" y="1235075"/>
                  </a:lnTo>
                  <a:close/>
                </a:path>
                <a:path w="1592580" h="1529714">
                  <a:moveTo>
                    <a:pt x="1592046" y="1001268"/>
                  </a:moveTo>
                  <a:lnTo>
                    <a:pt x="1587855" y="982726"/>
                  </a:lnTo>
                  <a:lnTo>
                    <a:pt x="1329156" y="1040384"/>
                  </a:lnTo>
                  <a:lnTo>
                    <a:pt x="1333220" y="1058926"/>
                  </a:lnTo>
                  <a:lnTo>
                    <a:pt x="1592046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4939" y="4311395"/>
              <a:ext cx="210311" cy="21945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54075" y="3687444"/>
              <a:ext cx="1570990" cy="1422400"/>
            </a:xfrm>
            <a:custGeom>
              <a:avLst/>
              <a:gdLst/>
              <a:ahLst/>
              <a:cxnLst/>
              <a:rect l="l" t="t" r="r" b="b"/>
              <a:pathLst>
                <a:path w="1570989" h="1422400">
                  <a:moveTo>
                    <a:pt x="31673" y="218694"/>
                  </a:moveTo>
                  <a:lnTo>
                    <a:pt x="19024" y="0"/>
                  </a:lnTo>
                  <a:lnTo>
                    <a:pt x="0" y="1016"/>
                  </a:lnTo>
                  <a:lnTo>
                    <a:pt x="12649" y="219710"/>
                  </a:lnTo>
                  <a:lnTo>
                    <a:pt x="31673" y="218694"/>
                  </a:lnTo>
                  <a:close/>
                </a:path>
                <a:path w="1570989" h="1422400">
                  <a:moveTo>
                    <a:pt x="1570380" y="1403223"/>
                  </a:moveTo>
                  <a:lnTo>
                    <a:pt x="1315364" y="1385062"/>
                  </a:lnTo>
                  <a:lnTo>
                    <a:pt x="1314094" y="1404112"/>
                  </a:lnTo>
                  <a:lnTo>
                    <a:pt x="1568983" y="1422273"/>
                  </a:lnTo>
                  <a:lnTo>
                    <a:pt x="1570380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7149" y="3805173"/>
            <a:ext cx="180416" cy="157352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884618" y="5368544"/>
            <a:ext cx="322580" cy="325120"/>
            <a:chOff x="884618" y="5368544"/>
            <a:chExt cx="322580" cy="325120"/>
          </a:xfrm>
        </p:grpSpPr>
        <p:sp>
          <p:nvSpPr>
            <p:cNvPr id="38" name="object 38"/>
            <p:cNvSpPr/>
            <p:nvPr/>
          </p:nvSpPr>
          <p:spPr>
            <a:xfrm>
              <a:off x="884618" y="5368544"/>
              <a:ext cx="237490" cy="325120"/>
            </a:xfrm>
            <a:custGeom>
              <a:avLst/>
              <a:gdLst/>
              <a:ahLst/>
              <a:cxnLst/>
              <a:rect l="l" t="t" r="r" b="b"/>
              <a:pathLst>
                <a:path w="237490" h="325120">
                  <a:moveTo>
                    <a:pt x="15544" y="0"/>
                  </a:moveTo>
                  <a:lnTo>
                    <a:pt x="0" y="10921"/>
                  </a:lnTo>
                  <a:lnTo>
                    <a:pt x="221818" y="324637"/>
                  </a:lnTo>
                  <a:lnTo>
                    <a:pt x="237362" y="313639"/>
                  </a:lnTo>
                  <a:lnTo>
                    <a:pt x="15544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1113002" y="5909132"/>
            <a:ext cx="111125" cy="196215"/>
          </a:xfrm>
          <a:custGeom>
            <a:avLst/>
            <a:gdLst/>
            <a:ahLst/>
            <a:cxnLst/>
            <a:rect l="l" t="t" r="r" b="b"/>
            <a:pathLst>
              <a:path w="111125" h="196214">
                <a:moveTo>
                  <a:pt x="17030" y="0"/>
                </a:moveTo>
                <a:lnTo>
                  <a:pt x="0" y="8521"/>
                </a:lnTo>
                <a:lnTo>
                  <a:pt x="93764" y="195935"/>
                </a:lnTo>
                <a:lnTo>
                  <a:pt x="110794" y="187401"/>
                </a:lnTo>
                <a:lnTo>
                  <a:pt x="17030" y="0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22070" y="5628284"/>
            <a:ext cx="363220" cy="323850"/>
          </a:xfrm>
          <a:custGeom>
            <a:avLst/>
            <a:gdLst/>
            <a:ahLst/>
            <a:cxnLst/>
            <a:rect l="l" t="t" r="r" b="b"/>
            <a:pathLst>
              <a:path w="363219" h="323850">
                <a:moveTo>
                  <a:pt x="146685" y="311378"/>
                </a:moveTo>
                <a:lnTo>
                  <a:pt x="14859" y="148513"/>
                </a:lnTo>
                <a:lnTo>
                  <a:pt x="0" y="160502"/>
                </a:lnTo>
                <a:lnTo>
                  <a:pt x="131826" y="323367"/>
                </a:lnTo>
                <a:lnTo>
                  <a:pt x="146685" y="311378"/>
                </a:lnTo>
                <a:close/>
              </a:path>
              <a:path w="363219" h="323850">
                <a:moveTo>
                  <a:pt x="363220" y="119697"/>
                </a:moveTo>
                <a:lnTo>
                  <a:pt x="191262" y="0"/>
                </a:lnTo>
                <a:lnTo>
                  <a:pt x="180340" y="15633"/>
                </a:lnTo>
                <a:lnTo>
                  <a:pt x="352298" y="135343"/>
                </a:lnTo>
                <a:lnTo>
                  <a:pt x="363220" y="119697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1317" y="3768852"/>
            <a:ext cx="78740" cy="206375"/>
          </a:xfrm>
          <a:custGeom>
            <a:avLst/>
            <a:gdLst/>
            <a:ahLst/>
            <a:cxnLst/>
            <a:rect l="l" t="t" r="r" b="b"/>
            <a:pathLst>
              <a:path w="78739" h="206375">
                <a:moveTo>
                  <a:pt x="18237" y="0"/>
                </a:moveTo>
                <a:lnTo>
                  <a:pt x="0" y="5461"/>
                </a:lnTo>
                <a:lnTo>
                  <a:pt x="60477" y="206121"/>
                </a:lnTo>
                <a:lnTo>
                  <a:pt x="78714" y="200660"/>
                </a:lnTo>
                <a:lnTo>
                  <a:pt x="18237" y="0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88032" y="5273675"/>
            <a:ext cx="237490" cy="66675"/>
          </a:xfrm>
          <a:custGeom>
            <a:avLst/>
            <a:gdLst/>
            <a:ahLst/>
            <a:cxnLst/>
            <a:rect l="l" t="t" r="r" b="b"/>
            <a:pathLst>
              <a:path w="237489" h="66675">
                <a:moveTo>
                  <a:pt x="3810" y="0"/>
                </a:moveTo>
                <a:lnTo>
                  <a:pt x="0" y="18668"/>
                </a:lnTo>
                <a:lnTo>
                  <a:pt x="233299" y="66675"/>
                </a:lnTo>
                <a:lnTo>
                  <a:pt x="237109" y="48006"/>
                </a:lnTo>
                <a:lnTo>
                  <a:pt x="3810" y="0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59254" y="5453760"/>
            <a:ext cx="208915" cy="113030"/>
          </a:xfrm>
          <a:custGeom>
            <a:avLst/>
            <a:gdLst/>
            <a:ahLst/>
            <a:cxnLst/>
            <a:rect l="l" t="t" r="r" b="b"/>
            <a:pathLst>
              <a:path w="208914" h="113029">
                <a:moveTo>
                  <a:pt x="8255" y="0"/>
                </a:moveTo>
                <a:lnTo>
                  <a:pt x="0" y="17271"/>
                </a:lnTo>
                <a:lnTo>
                  <a:pt x="200659" y="112902"/>
                </a:lnTo>
                <a:lnTo>
                  <a:pt x="208914" y="95757"/>
                </a:lnTo>
                <a:lnTo>
                  <a:pt x="8255" y="0"/>
                </a:lnTo>
                <a:close/>
              </a:path>
            </a:pathLst>
          </a:custGeom>
          <a:solidFill>
            <a:srgbClr val="5B5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91276" y="5632897"/>
            <a:ext cx="94315" cy="11813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014727" y="287985"/>
            <a:ext cx="5321554" cy="1226616"/>
          </a:xfrm>
          <a:prstGeom prst="rect">
            <a:avLst/>
          </a:prstGeom>
        </p:spPr>
      </p:pic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2347341" y="449326"/>
            <a:ext cx="44570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Сравнение</a:t>
            </a:r>
            <a:r>
              <a:rPr spc="-85" dirty="0"/>
              <a:t> </a:t>
            </a:r>
            <a:r>
              <a:rPr dirty="0"/>
              <a:t>типов</a:t>
            </a:r>
          </a:p>
        </p:txBody>
      </p:sp>
      <p:sp>
        <p:nvSpPr>
          <p:cNvPr id="49" name="object 49"/>
          <p:cNvSpPr/>
          <p:nvPr/>
        </p:nvSpPr>
        <p:spPr>
          <a:xfrm>
            <a:off x="293687" y="3219094"/>
            <a:ext cx="2118360" cy="915035"/>
          </a:xfrm>
          <a:custGeom>
            <a:avLst/>
            <a:gdLst/>
            <a:ahLst/>
            <a:cxnLst/>
            <a:rect l="l" t="t" r="r" b="b"/>
            <a:pathLst>
              <a:path w="2118360" h="915035">
                <a:moveTo>
                  <a:pt x="2118106" y="0"/>
                </a:moveTo>
                <a:lnTo>
                  <a:pt x="0" y="0"/>
                </a:lnTo>
                <a:lnTo>
                  <a:pt x="0" y="914501"/>
                </a:lnTo>
                <a:lnTo>
                  <a:pt x="2118106" y="914501"/>
                </a:lnTo>
                <a:lnTo>
                  <a:pt x="2118106" y="0"/>
                </a:lnTo>
                <a:close/>
              </a:path>
            </a:pathLst>
          </a:custGeom>
          <a:solidFill>
            <a:srgbClr val="EEE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293687" y="4773764"/>
            <a:ext cx="2118360" cy="1925955"/>
            <a:chOff x="293687" y="4773764"/>
            <a:chExt cx="2118360" cy="1925955"/>
          </a:xfrm>
        </p:grpSpPr>
        <p:sp>
          <p:nvSpPr>
            <p:cNvPr id="51" name="object 51"/>
            <p:cNvSpPr/>
            <p:nvPr/>
          </p:nvSpPr>
          <p:spPr>
            <a:xfrm>
              <a:off x="293687" y="4773764"/>
              <a:ext cx="2118360" cy="371475"/>
            </a:xfrm>
            <a:custGeom>
              <a:avLst/>
              <a:gdLst/>
              <a:ahLst/>
              <a:cxnLst/>
              <a:rect l="l" t="t" r="r" b="b"/>
              <a:pathLst>
                <a:path w="2118360" h="371475">
                  <a:moveTo>
                    <a:pt x="2118106" y="0"/>
                  </a:moveTo>
                  <a:lnTo>
                    <a:pt x="0" y="0"/>
                  </a:lnTo>
                  <a:lnTo>
                    <a:pt x="0" y="370878"/>
                  </a:lnTo>
                  <a:lnTo>
                    <a:pt x="2118106" y="370878"/>
                  </a:lnTo>
                  <a:lnTo>
                    <a:pt x="2118106" y="0"/>
                  </a:lnTo>
                  <a:close/>
                </a:path>
              </a:pathLst>
            </a:custGeom>
            <a:solidFill>
              <a:srgbClr val="EE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3687" y="5144592"/>
              <a:ext cx="2118360" cy="640715"/>
            </a:xfrm>
            <a:custGeom>
              <a:avLst/>
              <a:gdLst/>
              <a:ahLst/>
              <a:cxnLst/>
              <a:rect l="l" t="t" r="r" b="b"/>
              <a:pathLst>
                <a:path w="2118360" h="640714">
                  <a:moveTo>
                    <a:pt x="2118106" y="0"/>
                  </a:moveTo>
                  <a:lnTo>
                    <a:pt x="0" y="0"/>
                  </a:lnTo>
                  <a:lnTo>
                    <a:pt x="0" y="640156"/>
                  </a:lnTo>
                  <a:lnTo>
                    <a:pt x="2118106" y="640156"/>
                  </a:lnTo>
                  <a:lnTo>
                    <a:pt x="2118106" y="0"/>
                  </a:lnTo>
                  <a:close/>
                </a:path>
              </a:pathLst>
            </a:custGeom>
            <a:solidFill>
              <a:srgbClr val="DE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93687" y="5784748"/>
              <a:ext cx="2118360" cy="915035"/>
            </a:xfrm>
            <a:custGeom>
              <a:avLst/>
              <a:gdLst/>
              <a:ahLst/>
              <a:cxnLst/>
              <a:rect l="l" t="t" r="r" b="b"/>
              <a:pathLst>
                <a:path w="2118360" h="915034">
                  <a:moveTo>
                    <a:pt x="2118106" y="0"/>
                  </a:moveTo>
                  <a:lnTo>
                    <a:pt x="0" y="0"/>
                  </a:lnTo>
                  <a:lnTo>
                    <a:pt x="0" y="914501"/>
                  </a:lnTo>
                  <a:lnTo>
                    <a:pt x="2118106" y="914501"/>
                  </a:lnTo>
                  <a:lnTo>
                    <a:pt x="2118106" y="0"/>
                  </a:lnTo>
                  <a:close/>
                </a:path>
              </a:pathLst>
            </a:custGeom>
            <a:solidFill>
              <a:srgbClr val="EE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287337" y="1190625"/>
          <a:ext cx="8541385" cy="55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Значимые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Ссылочные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размещение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В</a:t>
                      </a:r>
                      <a:r>
                        <a:rPr sz="1800" spc="-3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стеке</a:t>
                      </a:r>
                      <a:r>
                        <a:rPr sz="1800" spc="-1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потока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В</a:t>
                      </a:r>
                      <a:r>
                        <a:rPr sz="1800" spc="-2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управляемой</a:t>
                      </a:r>
                      <a:r>
                        <a:rPr sz="1800" spc="-2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куче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формы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EA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5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В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неупакованной 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(unboxed) </a:t>
                      </a:r>
                      <a:r>
                        <a:rPr sz="1800" spc="-55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и</a:t>
                      </a:r>
                      <a:r>
                        <a:rPr sz="1800" spc="-1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упакованной</a:t>
                      </a:r>
                      <a:r>
                        <a:rPr sz="1800" spc="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(boxed)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EA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В</a:t>
                      </a:r>
                      <a:r>
                        <a:rPr sz="1800" spc="-2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упакованной 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(boxed)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Наследование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00711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3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System.ValueType </a:t>
                      </a:r>
                      <a:r>
                        <a:rPr sz="1800" spc="-2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(есть</a:t>
                      </a:r>
                      <a:r>
                        <a:rPr sz="1800" spc="-3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те</a:t>
                      </a:r>
                      <a:r>
                        <a:rPr sz="1800" spc="-3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же</a:t>
                      </a:r>
                      <a:r>
                        <a:rPr sz="1800" spc="-4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методы)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System.Object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по</a:t>
                      </a:r>
                      <a:r>
                        <a:rPr sz="1800" spc="-5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умолчанию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присваивается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EA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null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2075" marR="723900" indent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может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привести 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к </a:t>
                      </a:r>
                      <a:r>
                        <a:rPr sz="1800" spc="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NullReferenceException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  <a:tabLst>
                          <a:tab pos="1273175" algn="l"/>
                        </a:tabLst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Операция	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выполняется</a:t>
                      </a:r>
                      <a:r>
                        <a:rPr sz="1800" spc="-3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копирование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всех</a:t>
                      </a:r>
                      <a:r>
                        <a:rPr sz="1800" spc="-5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полей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копируется</a:t>
                      </a:r>
                      <a:r>
                        <a:rPr sz="1800" spc="-3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только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адрес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Освобождение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нет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EA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Требует</a:t>
                      </a:r>
                      <a:r>
                        <a:rPr sz="1800" spc="-2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уборки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мусора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marR="4648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Осво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б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ожден</a:t>
                      </a:r>
                      <a:r>
                        <a:rPr sz="1800" spc="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и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е  памяти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Сразу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Ожидает</a:t>
                      </a:r>
                      <a:r>
                        <a:rPr sz="1800" spc="-5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уборки</a:t>
                      </a:r>
                      <a:r>
                        <a:rPr sz="1800" spc="-1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мусора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D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 marR="25146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Не 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преднамерен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н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ое 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изменение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2893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Имеет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собственную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копию </a:t>
                      </a:r>
                      <a:r>
                        <a:rPr sz="1800" spc="-55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данных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(не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возможно)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EA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2989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Могут</a:t>
                      </a:r>
                      <a:r>
                        <a:rPr sz="1800" spc="-2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ссылаться</a:t>
                      </a:r>
                      <a:r>
                        <a:rPr sz="1800" spc="-2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на</a:t>
                      </a:r>
                      <a:r>
                        <a:rPr sz="1800" spc="-2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один </a:t>
                      </a:r>
                      <a:r>
                        <a:rPr sz="1800" spc="-55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объект </a:t>
                      </a:r>
                      <a:r>
                        <a:rPr sz="180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в</a:t>
                      </a:r>
                      <a:r>
                        <a:rPr sz="1800" spc="-1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куче</a:t>
                      </a:r>
                      <a:r>
                        <a:rPr sz="1800" spc="-10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solidFill>
                            <a:srgbClr val="5B5D6B"/>
                          </a:solidFill>
                          <a:latin typeface="Tahoma"/>
                          <a:cs typeface="Tahoma"/>
                        </a:rPr>
                        <a:t>(можно)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891" y="335330"/>
            <a:ext cx="8614918" cy="11169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745" y="481329"/>
            <a:ext cx="79775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Локальная</a:t>
            </a:r>
            <a:r>
              <a:rPr sz="4000" spc="-10" dirty="0"/>
              <a:t> переменная</a:t>
            </a:r>
            <a:r>
              <a:rPr sz="4000" spc="-5" dirty="0"/>
              <a:t> по</a:t>
            </a:r>
            <a:r>
              <a:rPr sz="4000" spc="-10" dirty="0"/>
              <a:t> </a:t>
            </a:r>
            <a:r>
              <a:rPr sz="4000" spc="-5" dirty="0"/>
              <a:t>ссылке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380491" y="2991485"/>
            <a:ext cx="12566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С#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868" y="1577339"/>
            <a:ext cx="5689600" cy="13246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 marR="4051300">
              <a:lnSpc>
                <a:spcPct val="100000"/>
              </a:lnSpc>
              <a:spcBef>
                <a:spcPts val="250"/>
              </a:spcBef>
              <a:tabLst>
                <a:tab pos="1350010" algn="l"/>
              </a:tabLst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2000" dirty="0">
                <a:latin typeface="Consolas"/>
                <a:cs typeface="Consolas"/>
              </a:rPr>
              <a:t>a = 1; </a:t>
            </a:r>
            <a:r>
              <a:rPr sz="2000" spc="-108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 =	</a:t>
            </a:r>
            <a:r>
              <a:rPr sz="2000" spc="-10" dirty="0">
                <a:latin typeface="Consolas"/>
                <a:cs typeface="Consolas"/>
              </a:rPr>
              <a:t>a</a:t>
            </a:r>
            <a:r>
              <a:rPr sz="2000" dirty="0">
                <a:latin typeface="Consolas"/>
                <a:cs typeface="Consolas"/>
              </a:rPr>
              <a:t>;   a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42;</a:t>
            </a:r>
            <a:endParaRPr sz="20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25"/>
              </a:spcBef>
            </a:pP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000" spc="-5" dirty="0">
                <a:latin typeface="Consolas"/>
                <a:cs typeface="Consolas"/>
              </a:rPr>
              <a:t>.WriteLine(</a:t>
            </a:r>
            <a:r>
              <a:rPr sz="2000" spc="-5" dirty="0">
                <a:solidFill>
                  <a:srgbClr val="A21515"/>
                </a:solidFill>
                <a:latin typeface="Consolas"/>
                <a:cs typeface="Consolas"/>
              </a:rPr>
              <a:t>$"a: </a:t>
            </a:r>
            <a:r>
              <a:rPr sz="2000" dirty="0">
                <a:latin typeface="Consolas"/>
                <a:cs typeface="Consolas"/>
              </a:rPr>
              <a:t>{a}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21515"/>
                </a:solidFill>
                <a:latin typeface="Consolas"/>
                <a:cs typeface="Consolas"/>
              </a:rPr>
              <a:t>b:</a:t>
            </a:r>
            <a:r>
              <a:rPr sz="2000" spc="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{b}</a:t>
            </a:r>
            <a:r>
              <a:rPr sz="2000" spc="-5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000" spc="-5" dirty="0">
                <a:latin typeface="Consolas"/>
                <a:cs typeface="Consolas"/>
              </a:rPr>
              <a:t>);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2852" y="2935223"/>
            <a:ext cx="2506979" cy="6446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67868" y="3585971"/>
            <a:ext cx="5689600" cy="13233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1;</a:t>
            </a:r>
            <a:endParaRPr sz="2000">
              <a:latin typeface="Consolas"/>
              <a:cs typeface="Consolas"/>
            </a:endParaRPr>
          </a:p>
          <a:p>
            <a:pPr marL="91440" marR="3072765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ref</a:t>
            </a:r>
            <a:r>
              <a:rPr sz="20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ref</a:t>
            </a:r>
            <a:r>
              <a:rPr sz="20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a; </a:t>
            </a:r>
            <a:r>
              <a:rPr sz="2000" spc="-108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 a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42;</a:t>
            </a:r>
            <a:endParaRPr sz="20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25"/>
              </a:spcBef>
            </a:pP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000" spc="-5" dirty="0">
                <a:latin typeface="Consolas"/>
                <a:cs typeface="Consolas"/>
              </a:rPr>
              <a:t>.WriteLine(</a:t>
            </a:r>
            <a:r>
              <a:rPr sz="2000" spc="-5" dirty="0">
                <a:solidFill>
                  <a:srgbClr val="A21515"/>
                </a:solidFill>
                <a:latin typeface="Consolas"/>
                <a:cs typeface="Consolas"/>
              </a:rPr>
              <a:t>$"a: </a:t>
            </a:r>
            <a:r>
              <a:rPr sz="2000" dirty="0">
                <a:latin typeface="Consolas"/>
                <a:cs typeface="Consolas"/>
              </a:rPr>
              <a:t>{a}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21515"/>
                </a:solidFill>
                <a:latin typeface="Consolas"/>
                <a:cs typeface="Consolas"/>
              </a:rPr>
              <a:t>b:</a:t>
            </a:r>
            <a:r>
              <a:rPr sz="2000" spc="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{b}</a:t>
            </a:r>
            <a:r>
              <a:rPr sz="2000" spc="-5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000" spc="-5" dirty="0">
                <a:latin typeface="Consolas"/>
                <a:cs typeface="Consolas"/>
              </a:rPr>
              <a:t>);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9155" y="4887467"/>
            <a:ext cx="2747772" cy="55016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99844" y="5163311"/>
            <a:ext cx="2627630" cy="119951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92075" marR="242570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Создает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ссылочную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переменную, которая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инициализируется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ссылкой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7532" y="4248911"/>
            <a:ext cx="870585" cy="1193165"/>
          </a:xfrm>
          <a:custGeom>
            <a:avLst/>
            <a:gdLst/>
            <a:ahLst/>
            <a:cxnLst/>
            <a:rect l="l" t="t" r="r" b="b"/>
            <a:pathLst>
              <a:path w="870585" h="1193164">
                <a:moveTo>
                  <a:pt x="49979" y="57912"/>
                </a:moveTo>
                <a:lnTo>
                  <a:pt x="39697" y="65393"/>
                </a:lnTo>
                <a:lnTo>
                  <a:pt x="860044" y="1192784"/>
                </a:lnTo>
                <a:lnTo>
                  <a:pt x="870331" y="1185291"/>
                </a:lnTo>
                <a:lnTo>
                  <a:pt x="49979" y="57912"/>
                </a:lnTo>
                <a:close/>
              </a:path>
              <a:path w="870585" h="1193164">
                <a:moveTo>
                  <a:pt x="0" y="0"/>
                </a:moveTo>
                <a:lnTo>
                  <a:pt x="14020" y="84074"/>
                </a:lnTo>
                <a:lnTo>
                  <a:pt x="39697" y="65393"/>
                </a:lnTo>
                <a:lnTo>
                  <a:pt x="32219" y="55118"/>
                </a:lnTo>
                <a:lnTo>
                  <a:pt x="42494" y="47625"/>
                </a:lnTo>
                <a:lnTo>
                  <a:pt x="64120" y="47625"/>
                </a:lnTo>
                <a:lnTo>
                  <a:pt x="75641" y="39243"/>
                </a:lnTo>
                <a:lnTo>
                  <a:pt x="0" y="0"/>
                </a:lnTo>
                <a:close/>
              </a:path>
              <a:path w="870585" h="1193164">
                <a:moveTo>
                  <a:pt x="42494" y="47625"/>
                </a:moveTo>
                <a:lnTo>
                  <a:pt x="32219" y="55118"/>
                </a:lnTo>
                <a:lnTo>
                  <a:pt x="39697" y="65393"/>
                </a:lnTo>
                <a:lnTo>
                  <a:pt x="49979" y="57912"/>
                </a:lnTo>
                <a:lnTo>
                  <a:pt x="42494" y="47625"/>
                </a:lnTo>
                <a:close/>
              </a:path>
              <a:path w="870585" h="1193164">
                <a:moveTo>
                  <a:pt x="64120" y="47625"/>
                </a:moveTo>
                <a:lnTo>
                  <a:pt x="42494" y="47625"/>
                </a:lnTo>
                <a:lnTo>
                  <a:pt x="49979" y="57912"/>
                </a:lnTo>
                <a:lnTo>
                  <a:pt x="64120" y="47625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600200" y="0"/>
            <a:ext cx="5975985" cy="1138555"/>
            <a:chOff x="1600200" y="0"/>
            <a:chExt cx="5975985" cy="1138555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0200" y="0"/>
              <a:ext cx="3925697" cy="113830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2123" y="0"/>
              <a:ext cx="2773553" cy="1138301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1932813" y="73913"/>
            <a:ext cx="52781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Тип</a:t>
            </a:r>
            <a:r>
              <a:rPr spc="-30" dirty="0"/>
              <a:t> </a:t>
            </a:r>
            <a:r>
              <a:rPr spc="-5" dirty="0"/>
              <a:t>данных</a:t>
            </a:r>
            <a:r>
              <a:rPr spc="-60" dirty="0"/>
              <a:t> </a:t>
            </a:r>
            <a:r>
              <a:rPr dirty="0"/>
              <a:t>dynamic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0" y="534974"/>
            <a:ext cx="3204845" cy="897890"/>
            <a:chOff x="0" y="534974"/>
            <a:chExt cx="3204845" cy="897890"/>
          </a:xfrm>
        </p:grpSpPr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676694"/>
              <a:ext cx="629221" cy="67801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355" y="534974"/>
              <a:ext cx="2880232" cy="89745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29839" y="534974"/>
              <a:ext cx="674916" cy="89745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8739" y="650875"/>
            <a:ext cx="28613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Назначение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35558" y="1332153"/>
            <a:ext cx="19145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коммуникации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другими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компонентами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739" y="2599700"/>
            <a:ext cx="7890509" cy="236982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Использование:</a:t>
            </a:r>
            <a:endParaRPr sz="3200">
              <a:latin typeface="Tahoma"/>
              <a:cs typeface="Tahoma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90"/>
              </a:spcBef>
              <a:buClr>
                <a:srgbClr val="6EA9B7"/>
              </a:buClr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dirty="0"/>
              <a:t>	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для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членов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класса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поля, свойства/индексаторы,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структур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метода,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делегата,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или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унарных/бинарных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операторов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Что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про</a:t>
            </a:r>
            <a:r>
              <a:rPr sz="3200" u="sng" spc="-5" dirty="0">
                <a:solidFill>
                  <a:srgbClr val="FFFFFF"/>
                </a:solidFill>
                <a:uFill>
                  <a:solidFill>
                    <a:srgbClr val="5B5D6B"/>
                  </a:solidFill>
                </a:uFill>
                <a:latin typeface="Tahoma"/>
                <a:cs typeface="Tahoma"/>
              </a:rPr>
              <a:t>и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сходит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700668" y="1255396"/>
            <a:ext cx="6410568" cy="1298066"/>
          </a:xfrm>
          <a:custGeom>
            <a:avLst/>
            <a:gdLst/>
            <a:ahLst/>
            <a:cxnLst/>
            <a:rect l="l" t="t" r="r" b="b"/>
            <a:pathLst>
              <a:path w="6588759" h="1630680">
                <a:moveTo>
                  <a:pt x="0" y="1630680"/>
                </a:moveTo>
                <a:lnTo>
                  <a:pt x="6588252" y="1630680"/>
                </a:lnTo>
                <a:lnTo>
                  <a:pt x="6588252" y="0"/>
                </a:lnTo>
                <a:lnTo>
                  <a:pt x="0" y="0"/>
                </a:lnTo>
                <a:lnTo>
                  <a:pt x="0" y="16306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en" dirty="0">
                <a:solidFill>
                  <a:srgbClr val="2B91AE"/>
                </a:solidFill>
                <a:latin typeface="Consolas"/>
                <a:cs typeface="Consolas"/>
              </a:rPr>
              <a:t> Int32</a:t>
            </a:r>
            <a:r>
              <a:rPr lang="en" spc="-15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lang="en" spc="-5" dirty="0">
                <a:latin typeface="Consolas"/>
                <a:cs typeface="Consolas"/>
              </a:rPr>
              <a:t>demo</a:t>
            </a:r>
            <a:r>
              <a:rPr lang="en" spc="-25" dirty="0">
                <a:latin typeface="Consolas"/>
                <a:cs typeface="Consolas"/>
              </a:rPr>
              <a:t> </a:t>
            </a:r>
            <a:r>
              <a:rPr lang="en" dirty="0">
                <a:latin typeface="Consolas"/>
                <a:cs typeface="Consolas"/>
              </a:rPr>
              <a:t>=</a:t>
            </a:r>
            <a:r>
              <a:rPr lang="en" spc="-10" dirty="0">
                <a:latin typeface="Consolas"/>
                <a:cs typeface="Consolas"/>
              </a:rPr>
              <a:t> </a:t>
            </a:r>
            <a:r>
              <a:rPr lang="en" dirty="0">
                <a:latin typeface="Consolas"/>
                <a:cs typeface="Consolas"/>
              </a:rPr>
              <a:t>1;</a:t>
            </a:r>
            <a:r>
              <a:rPr lang="en" spc="-10" dirty="0">
                <a:latin typeface="Consolas"/>
                <a:cs typeface="Consolas"/>
              </a:rPr>
              <a:t> </a:t>
            </a:r>
            <a:r>
              <a:rPr lang="en" spc="-5" dirty="0">
                <a:solidFill>
                  <a:srgbClr val="008000"/>
                </a:solidFill>
                <a:latin typeface="Consolas"/>
                <a:cs typeface="Consolas"/>
              </a:rPr>
              <a:t>//0</a:t>
            </a:r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2741930" y="1578633"/>
            <a:ext cx="19824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dynamic</a:t>
            </a:r>
            <a:r>
              <a:rPr sz="2000" spc="-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value;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16023" y="1912620"/>
            <a:ext cx="65919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onsolas"/>
                <a:cs typeface="Consolas"/>
              </a:rPr>
              <a:t>value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 (demo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== 0) </a:t>
            </a:r>
            <a:r>
              <a:rPr sz="2000" spc="-5" dirty="0">
                <a:latin typeface="Consolas"/>
                <a:cs typeface="Consolas"/>
              </a:rPr>
              <a:t>?(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dynamic</a:t>
            </a:r>
            <a:r>
              <a:rPr sz="2000" spc="-5" dirty="0">
                <a:latin typeface="Consolas"/>
                <a:cs typeface="Consolas"/>
              </a:rPr>
              <a:t>)5</a:t>
            </a:r>
            <a:r>
              <a:rPr sz="2000" dirty="0">
                <a:latin typeface="Consolas"/>
                <a:cs typeface="Consolas"/>
              </a:rPr>
              <a:t>:</a:t>
            </a:r>
            <a:r>
              <a:rPr sz="2000" spc="-5" dirty="0"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dynamic</a:t>
            </a:r>
            <a:r>
              <a:rPr sz="2000" spc="-5" dirty="0">
                <a:latin typeface="Consolas"/>
                <a:cs typeface="Consolas"/>
              </a:rPr>
              <a:t>)</a:t>
            </a:r>
            <a:r>
              <a:rPr sz="2000" spc="-5" dirty="0">
                <a:solidFill>
                  <a:srgbClr val="A21515"/>
                </a:solidFill>
                <a:latin typeface="Consolas"/>
                <a:cs typeface="Consolas"/>
              </a:rPr>
              <a:t>"A"</a:t>
            </a:r>
            <a:r>
              <a:rPr sz="2000" spc="-5" dirty="0">
                <a:latin typeface="Consolas"/>
                <a:cs typeface="Consolas"/>
              </a:rPr>
              <a:t>;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737022" y="2260623"/>
            <a:ext cx="3105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onsolas"/>
                <a:cs typeface="Consolas"/>
              </a:rPr>
              <a:t>value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value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+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value;</a:t>
            </a:r>
          </a:p>
        </p:txBody>
      </p:sp>
      <p:sp>
        <p:nvSpPr>
          <p:cNvPr id="73" name="object 73"/>
          <p:cNvSpPr/>
          <p:nvPr/>
        </p:nvSpPr>
        <p:spPr>
          <a:xfrm>
            <a:off x="7316215" y="731878"/>
            <a:ext cx="1658620" cy="832485"/>
          </a:xfrm>
          <a:custGeom>
            <a:avLst/>
            <a:gdLst/>
            <a:ahLst/>
            <a:cxnLst/>
            <a:rect l="l" t="t" r="r" b="b"/>
            <a:pathLst>
              <a:path w="1658620" h="832485">
                <a:moveTo>
                  <a:pt x="1658112" y="0"/>
                </a:moveTo>
                <a:lnTo>
                  <a:pt x="0" y="0"/>
                </a:lnTo>
                <a:lnTo>
                  <a:pt x="0" y="832103"/>
                </a:lnTo>
                <a:lnTo>
                  <a:pt x="1658112" y="832103"/>
                </a:lnTo>
                <a:lnTo>
                  <a:pt x="1658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396479" y="763628"/>
            <a:ext cx="13836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Int32: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String: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AA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67868" y="5028057"/>
            <a:ext cx="7417434" cy="11963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 marR="115570">
              <a:lnSpc>
                <a:spcPct val="100000"/>
              </a:lnSpc>
              <a:spcBef>
                <a:spcPts val="265"/>
              </a:spcBef>
            </a:pPr>
            <a:r>
              <a:rPr sz="2400" spc="-25" dirty="0">
                <a:solidFill>
                  <a:srgbClr val="2C2D36"/>
                </a:solidFill>
                <a:latin typeface="Arial"/>
                <a:cs typeface="Arial"/>
              </a:rPr>
              <a:t>может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 получить</a:t>
            </a:r>
            <a:r>
              <a:rPr sz="2400" spc="-20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2C2D36"/>
                </a:solidFill>
                <a:latin typeface="Arial"/>
                <a:cs typeface="Arial"/>
              </a:rPr>
              <a:t>какое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2C2D36"/>
                </a:solidFill>
                <a:latin typeface="Arial"/>
                <a:cs typeface="Arial"/>
              </a:rPr>
              <a:t>угодно</a:t>
            </a:r>
            <a:r>
              <a:rPr sz="2400" spc="-25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начальное</a:t>
            </a:r>
            <a:r>
              <a:rPr sz="2400" spc="15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значение, </a:t>
            </a:r>
            <a:r>
              <a:rPr sz="2400" spc="-655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D36"/>
                </a:solidFill>
                <a:latin typeface="Arial"/>
                <a:cs typeface="Arial"/>
              </a:rPr>
              <a:t>и 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на</a:t>
            </a:r>
            <a:r>
              <a:rPr sz="2400" spc="-5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протяжении</a:t>
            </a:r>
            <a:r>
              <a:rPr sz="2400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времени</a:t>
            </a:r>
            <a:r>
              <a:rPr sz="2400" spc="5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2C2D36"/>
                </a:solidFill>
                <a:latin typeface="Arial"/>
                <a:cs typeface="Arial"/>
              </a:rPr>
              <a:t>его</a:t>
            </a:r>
            <a:r>
              <a:rPr sz="2400" spc="-5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существования</a:t>
            </a:r>
            <a:r>
              <a:rPr sz="2400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2C2D36"/>
                </a:solidFill>
                <a:latin typeface="Arial"/>
                <a:cs typeface="Arial"/>
              </a:rPr>
              <a:t>это </a:t>
            </a:r>
            <a:r>
              <a:rPr sz="2400" spc="-20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значение</a:t>
            </a:r>
            <a:r>
              <a:rPr sz="2400" spc="-5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2C2D36"/>
                </a:solidFill>
                <a:latin typeface="Arial"/>
                <a:cs typeface="Arial"/>
              </a:rPr>
              <a:t>может</a:t>
            </a:r>
            <a:r>
              <a:rPr sz="2400" dirty="0">
                <a:solidFill>
                  <a:srgbClr val="2C2D36"/>
                </a:solidFill>
                <a:latin typeface="Arial"/>
                <a:cs typeface="Arial"/>
              </a:rPr>
              <a:t> быть</a:t>
            </a:r>
            <a:r>
              <a:rPr sz="2400" spc="-30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D36"/>
                </a:solidFill>
                <a:latin typeface="Arial"/>
                <a:cs typeface="Arial"/>
              </a:rPr>
              <a:t>заменено</a:t>
            </a:r>
            <a:r>
              <a:rPr sz="2400" spc="20" dirty="0">
                <a:solidFill>
                  <a:srgbClr val="2C2D3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D36"/>
                </a:solidFill>
                <a:latin typeface="Arial"/>
                <a:cs typeface="Arial"/>
              </a:rPr>
              <a:t>новым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8145" y="46736"/>
                  </a:moveTo>
                  <a:lnTo>
                    <a:pt x="19558" y="46736"/>
                  </a:lnTo>
                  <a:lnTo>
                    <a:pt x="19558" y="65786"/>
                  </a:lnTo>
                  <a:lnTo>
                    <a:pt x="148145" y="65786"/>
                  </a:lnTo>
                  <a:lnTo>
                    <a:pt x="148145" y="46736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90500" y="1841042"/>
            <a:ext cx="8889365" cy="1732914"/>
            <a:chOff x="190500" y="1841042"/>
            <a:chExt cx="8889365" cy="1732914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2023" y="1964372"/>
              <a:ext cx="636816" cy="59569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059" y="1841042"/>
              <a:ext cx="4974209" cy="78468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89576" y="1848662"/>
              <a:ext cx="812114" cy="78468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48300" y="1841042"/>
              <a:ext cx="2730754" cy="78468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0500" y="2481033"/>
              <a:ext cx="639914" cy="5987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8536" y="2359101"/>
              <a:ext cx="3733546" cy="787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8536" y="2785821"/>
              <a:ext cx="8601329" cy="787704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345440" y="1849907"/>
            <a:ext cx="8500745" cy="148907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Clr>
                <a:srgbClr val="A2C145"/>
              </a:buClr>
              <a:buSzPct val="80357"/>
              <a:buFont typeface="Arial"/>
              <a:buChar char="►"/>
              <a:tabLst>
                <a:tab pos="355600" algn="l"/>
                <a:tab pos="4865370" algn="l"/>
              </a:tabLst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компилятор</a:t>
            </a:r>
            <a:r>
              <a:rPr sz="2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конвертирует	</a:t>
            </a:r>
            <a:r>
              <a:rPr sz="2800" spc="-5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8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System.Object</a:t>
            </a:r>
            <a:endParaRPr sz="28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720"/>
              </a:spcBef>
              <a:buClr>
                <a:srgbClr val="A2C145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применяет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атрибут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System.Runtime.CompilerServices.DynamicAttribute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43840" y="228600"/>
            <a:ext cx="8656320" cy="154533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767562" y="3860291"/>
            <a:ext cx="6828155" cy="22466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572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Ограничение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динамических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типов</a:t>
            </a:r>
            <a:endParaRPr sz="2000">
              <a:latin typeface="Tahoma"/>
              <a:cs typeface="Tahoma"/>
            </a:endParaRPr>
          </a:p>
          <a:p>
            <a:pPr marL="79375" marR="266700" indent="914400">
              <a:lnSpc>
                <a:spcPct val="100000"/>
              </a:lnSpc>
              <a:spcBef>
                <a:spcPts val="5"/>
              </a:spcBef>
              <a:buChar char="-"/>
              <a:tabLst>
                <a:tab pos="1245235" algn="l"/>
                <a:tab pos="1245870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могут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использоваться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только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обращения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к членам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экземпляров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(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должна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ссылаться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объект)</a:t>
            </a:r>
            <a:endParaRPr sz="2000">
              <a:latin typeface="Tahoma"/>
              <a:cs typeface="Tahoma"/>
            </a:endParaRPr>
          </a:p>
          <a:p>
            <a:pPr marL="79375" marR="104139" indent="952500">
              <a:lnSpc>
                <a:spcPct val="100000"/>
              </a:lnSpc>
              <a:buChar char="-"/>
              <a:tabLst>
                <a:tab pos="1203325" algn="l"/>
              </a:tabLst>
            </a:pPr>
            <a:r>
              <a:rPr sz="2000" strike="sngStrike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2000" strike="noStrike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могут</a:t>
            </a:r>
            <a:r>
              <a:rPr sz="2000" strike="noStrike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использовать</a:t>
            </a:r>
            <a:r>
              <a:rPr sz="2000" strike="noStrike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spc="-5" dirty="0">
                <a:solidFill>
                  <a:srgbClr val="FFFFFF"/>
                </a:solidFill>
                <a:latin typeface="Tahoma"/>
                <a:cs typeface="Tahoma"/>
              </a:rPr>
              <a:t>лямбда-выражения</a:t>
            </a:r>
            <a:r>
              <a:rPr sz="2000" strike="noStrike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spc="-5" dirty="0">
                <a:solidFill>
                  <a:srgbClr val="FFFFFF"/>
                </a:solidFill>
                <a:latin typeface="Tahoma"/>
                <a:cs typeface="Tahoma"/>
              </a:rPr>
              <a:t>или </a:t>
            </a:r>
            <a:r>
              <a:rPr sz="2000" strike="noStrike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анонимные</a:t>
            </a:r>
            <a:r>
              <a:rPr sz="2000" strike="noStrike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методы</a:t>
            </a:r>
            <a:r>
              <a:rPr sz="2000" strike="noStrike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spc="-5" dirty="0">
                <a:solidFill>
                  <a:srgbClr val="FFFFFF"/>
                </a:solidFill>
                <a:latin typeface="Tahoma"/>
                <a:cs typeface="Tahoma"/>
              </a:rPr>
              <a:t>C#</a:t>
            </a:r>
            <a:r>
              <a:rPr sz="2000" strike="noStrike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spc="-5" dirty="0">
                <a:solidFill>
                  <a:srgbClr val="FFFFFF"/>
                </a:solidFill>
                <a:latin typeface="Tahoma"/>
                <a:cs typeface="Tahoma"/>
              </a:rPr>
              <a:t>при</a:t>
            </a:r>
            <a:r>
              <a:rPr sz="2000" strike="noStrike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вызове</a:t>
            </a:r>
            <a:r>
              <a:rPr sz="2000" strike="noStrike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метода</a:t>
            </a:r>
            <a:endParaRPr sz="2000">
              <a:latin typeface="Tahoma"/>
              <a:cs typeface="Tahoma"/>
            </a:endParaRPr>
          </a:p>
          <a:p>
            <a:pPr marL="952500">
              <a:lnSpc>
                <a:spcPct val="100000"/>
              </a:lnSpc>
              <a:tabLst>
                <a:tab pos="1362710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-	не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могут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воспринимать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расширяющие</a:t>
            </a:r>
            <a:endParaRPr sz="2000">
              <a:latin typeface="Tahoma"/>
              <a:cs typeface="Tahoma"/>
            </a:endParaRPr>
          </a:p>
          <a:p>
            <a:pPr marL="7937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методы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7" y="3717035"/>
            <a:ext cx="5286756" cy="23530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579501"/>
            <a:ext cx="777811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Tahoma"/>
                <a:cs typeface="Tahoma"/>
              </a:rPr>
              <a:t>Неявно типизированные </a:t>
            </a:r>
            <a:r>
              <a:rPr sz="3200" b="1" spc="-10" dirty="0">
                <a:solidFill>
                  <a:srgbClr val="FFFFFF"/>
                </a:solidFill>
                <a:latin typeface="Tahoma"/>
                <a:cs typeface="Tahoma"/>
              </a:rPr>
              <a:t>локальные </a:t>
            </a:r>
            <a:r>
              <a:rPr sz="3200" b="1" spc="-9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переменные.</a:t>
            </a:r>
            <a:r>
              <a:rPr sz="32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ahoma"/>
                <a:cs typeface="Tahoma"/>
              </a:rPr>
              <a:t>Ключевое</a:t>
            </a:r>
            <a:r>
              <a:rPr sz="32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ahoma"/>
                <a:cs typeface="Tahoma"/>
              </a:rPr>
              <a:t>слово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ahoma"/>
                <a:cs typeface="Tahoma"/>
              </a:rPr>
              <a:t>var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140" y="1567057"/>
            <a:ext cx="1234440" cy="166243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ация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4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'.'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155" y="1440230"/>
            <a:ext cx="1764664" cy="2068195"/>
            <a:chOff x="105155" y="1440230"/>
            <a:chExt cx="1764664" cy="20681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055" y="1440230"/>
              <a:ext cx="1421765" cy="8974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55" y="2610662"/>
              <a:ext cx="953846" cy="89745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0604" y="1568196"/>
            <a:ext cx="8883396" cy="20101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955791" y="3593591"/>
            <a:ext cx="2647315" cy="30467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5"/>
              </a:spcBef>
            </a:pPr>
            <a:r>
              <a:rPr sz="2400" spc="-5" dirty="0">
                <a:latin typeface="Verdana"/>
                <a:cs typeface="Verdana"/>
              </a:rPr>
              <a:t>при</a:t>
            </a:r>
            <a:endParaRPr sz="2400">
              <a:latin typeface="Verdana"/>
              <a:cs typeface="Verdana"/>
            </a:endParaRPr>
          </a:p>
          <a:p>
            <a:pPr marL="92710" marR="357505">
              <a:lnSpc>
                <a:spcPct val="100000"/>
              </a:lnSpc>
            </a:pPr>
            <a:r>
              <a:rPr sz="2400" spc="-10" dirty="0">
                <a:latin typeface="Verdana"/>
                <a:cs typeface="Verdana"/>
              </a:rPr>
              <a:t>компиляции </a:t>
            </a:r>
            <a:r>
              <a:rPr sz="2400" spc="-5" dirty="0">
                <a:latin typeface="Verdana"/>
                <a:cs typeface="Verdana"/>
              </a:rPr>
              <a:t> компилятор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сам выводит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тип данных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исходя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из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присвое</a:t>
            </a:r>
            <a:r>
              <a:rPr sz="2400" spc="-15" dirty="0">
                <a:latin typeface="Verdana"/>
                <a:cs typeface="Verdana"/>
              </a:rPr>
              <a:t>н</a:t>
            </a:r>
            <a:r>
              <a:rPr sz="2400" spc="-5" dirty="0">
                <a:latin typeface="Verdana"/>
                <a:cs typeface="Verdana"/>
              </a:rPr>
              <a:t>н</a:t>
            </a:r>
            <a:r>
              <a:rPr sz="2400" spc="-15" dirty="0">
                <a:latin typeface="Verdana"/>
                <a:cs typeface="Verdana"/>
              </a:rPr>
              <a:t>о</a:t>
            </a:r>
            <a:r>
              <a:rPr sz="2400" spc="-5" dirty="0">
                <a:latin typeface="Verdana"/>
                <a:cs typeface="Verdana"/>
              </a:rPr>
              <a:t>го  </a:t>
            </a:r>
            <a:r>
              <a:rPr sz="2400" spc="-10" dirty="0">
                <a:latin typeface="Verdana"/>
                <a:cs typeface="Verdana"/>
              </a:rPr>
              <a:t>значения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21891" y="4909439"/>
              <a:ext cx="130175" cy="30480"/>
            </a:xfrm>
            <a:custGeom>
              <a:avLst/>
              <a:gdLst/>
              <a:ahLst/>
              <a:cxnLst/>
              <a:rect l="l" t="t" r="r" b="b"/>
              <a:pathLst>
                <a:path w="130175" h="30479">
                  <a:moveTo>
                    <a:pt x="128142" y="0"/>
                  </a:moveTo>
                  <a:lnTo>
                    <a:pt x="0" y="11049"/>
                  </a:lnTo>
                  <a:lnTo>
                    <a:pt x="1650" y="29972"/>
                  </a:lnTo>
                  <a:lnTo>
                    <a:pt x="129793" y="19050"/>
                  </a:lnTo>
                  <a:lnTo>
                    <a:pt x="128142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887" y="4828081"/>
              <a:ext cx="334862" cy="29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76778" y="600768"/>
            <a:ext cx="67233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5)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Функции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методы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pascal</a:t>
            </a:r>
            <a:r>
              <a:rPr sz="32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case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456082" y="1214338"/>
            <a:ext cx="330009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i="1" spc="-75" dirty="0">
                <a:solidFill>
                  <a:srgbClr val="FFFFFF"/>
                </a:solidFill>
                <a:latin typeface="Tahoma"/>
                <a:cs typeface="Tahoma"/>
              </a:rPr>
              <a:t>void</a:t>
            </a:r>
            <a:r>
              <a:rPr sz="3350" i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50" i="1" spc="-70" dirty="0">
                <a:solidFill>
                  <a:srgbClr val="FFFFFF"/>
                </a:solidFill>
                <a:latin typeface="Tahoma"/>
                <a:cs typeface="Tahoma"/>
              </a:rPr>
              <a:t>HelloWorld();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9590" y="2406472"/>
            <a:ext cx="7802880" cy="2660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Имя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функции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начинается с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глагола,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указывающего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на то,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какое действие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она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выполняет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6)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Конст</a:t>
            </a:r>
            <a:r>
              <a:rPr sz="3200" u="dbl" dirty="0">
                <a:solidFill>
                  <a:srgbClr val="FFFFFF"/>
                </a:solidFill>
                <a:uFill>
                  <a:solidFill>
                    <a:srgbClr val="5B5D6B"/>
                  </a:solidFill>
                </a:uFill>
                <a:latin typeface="Tahoma"/>
                <a:cs typeface="Tahoma"/>
              </a:rPr>
              <a:t>а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нты</a:t>
            </a:r>
            <a:r>
              <a:rPr sz="3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pascal</a:t>
            </a:r>
            <a:r>
              <a:rPr sz="32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case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06651" y="4909439"/>
              <a:ext cx="145415" cy="66040"/>
            </a:xfrm>
            <a:custGeom>
              <a:avLst/>
              <a:gdLst/>
              <a:ahLst/>
              <a:cxnLst/>
              <a:rect l="l" t="t" r="r" b="b"/>
              <a:pathLst>
                <a:path w="145414" h="66039">
                  <a:moveTo>
                    <a:pt x="128587" y="46736"/>
                  </a:moveTo>
                  <a:lnTo>
                    <a:pt x="0" y="46736"/>
                  </a:lnTo>
                  <a:lnTo>
                    <a:pt x="0" y="65786"/>
                  </a:lnTo>
                  <a:lnTo>
                    <a:pt x="128587" y="65786"/>
                  </a:lnTo>
                  <a:lnTo>
                    <a:pt x="128587" y="46736"/>
                  </a:lnTo>
                  <a:close/>
                </a:path>
                <a:path w="145414" h="66039">
                  <a:moveTo>
                    <a:pt x="145034" y="19050"/>
                  </a:moveTo>
                  <a:lnTo>
                    <a:pt x="143383" y="0"/>
                  </a:lnTo>
                  <a:lnTo>
                    <a:pt x="15240" y="11049"/>
                  </a:lnTo>
                  <a:lnTo>
                    <a:pt x="16891" y="29972"/>
                  </a:lnTo>
                  <a:lnTo>
                    <a:pt x="145034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7887" y="4828081"/>
            <a:ext cx="334862" cy="294286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40207" y="213410"/>
            <a:ext cx="3136265" cy="897890"/>
            <a:chOff x="140207" y="213410"/>
            <a:chExt cx="3136265" cy="897890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207" y="213410"/>
              <a:ext cx="2993009" cy="89745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01468" y="213410"/>
              <a:ext cx="674916" cy="897458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80491" y="328676"/>
            <a:ext cx="26308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Ограничени</a:t>
            </a:r>
            <a:r>
              <a:rPr sz="3200" spc="-20" dirty="0">
                <a:solidFill>
                  <a:srgbClr val="FFFFFF"/>
                </a:solidFill>
              </a:rPr>
              <a:t>я</a:t>
            </a:r>
            <a:r>
              <a:rPr sz="3200" dirty="0">
                <a:solidFill>
                  <a:srgbClr val="FFFFFF"/>
                </a:solidFill>
              </a:rPr>
              <a:t>:</a:t>
            </a:r>
            <a:endParaRPr sz="3200"/>
          </a:p>
        </p:txBody>
      </p:sp>
      <p:sp>
        <p:nvSpPr>
          <p:cNvPr id="54" name="object 54"/>
          <p:cNvSpPr txBox="1"/>
          <p:nvPr/>
        </p:nvSpPr>
        <p:spPr>
          <a:xfrm>
            <a:off x="314730" y="4888992"/>
            <a:ext cx="8361045" cy="1817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0640" indent="-342900">
              <a:lnSpc>
                <a:spcPct val="100000"/>
              </a:lnSpc>
              <a:spcBef>
                <a:spcPts val="95"/>
              </a:spcBef>
              <a:buClr>
                <a:srgbClr val="A2C145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10" dirty="0" err="1">
                <a:solidFill>
                  <a:srgbClr val="FFFFFF"/>
                </a:solidFill>
                <a:latin typeface="Tahoma"/>
                <a:cs typeface="Tahoma"/>
              </a:rPr>
              <a:t>ключе</a:t>
            </a:r>
            <a:r>
              <a:rPr lang="ru-RU" sz="2800" spc="-10" dirty="0">
                <a:solidFill>
                  <a:srgbClr val="FFFFFF"/>
                </a:solidFill>
                <a:latin typeface="Tahoma"/>
                <a:cs typeface="Tahoma"/>
              </a:rPr>
              <a:t>вое</a:t>
            </a:r>
            <a:r>
              <a:rPr sz="2800" strike="noStrike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trike="noStrike" spc="-10" dirty="0">
                <a:solidFill>
                  <a:srgbClr val="FFFFFF"/>
                </a:solidFill>
                <a:latin typeface="Tahoma"/>
                <a:cs typeface="Tahoma"/>
              </a:rPr>
              <a:t>слово</a:t>
            </a:r>
            <a:r>
              <a:rPr sz="2800" strike="noStrike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trike="noStrike" spc="-5" dirty="0">
                <a:solidFill>
                  <a:srgbClr val="FFFFFF"/>
                </a:solidFill>
                <a:latin typeface="Tahoma"/>
                <a:cs typeface="Tahoma"/>
              </a:rPr>
              <a:t>'var'</a:t>
            </a:r>
            <a:r>
              <a:rPr sz="2800" strike="noStrike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trike="noStrike" spc="-5" dirty="0">
                <a:solidFill>
                  <a:srgbClr val="FFFFFF"/>
                </a:solidFill>
                <a:latin typeface="Tahoma"/>
                <a:cs typeface="Tahoma"/>
              </a:rPr>
              <a:t>может</a:t>
            </a:r>
            <a:r>
              <a:rPr sz="2800" strike="noStrike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trike="noStrike" spc="-10" dirty="0">
                <a:solidFill>
                  <a:srgbClr val="FFFFFF"/>
                </a:solidFill>
                <a:latin typeface="Tahoma"/>
                <a:cs typeface="Tahoma"/>
              </a:rPr>
              <a:t>применяться</a:t>
            </a:r>
            <a:r>
              <a:rPr sz="2800" strike="noStrike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trike="noStrike" spc="-5" dirty="0">
                <a:solidFill>
                  <a:srgbClr val="FFFFFF"/>
                </a:solidFill>
                <a:latin typeface="Tahoma"/>
                <a:cs typeface="Tahoma"/>
              </a:rPr>
              <a:t>только </a:t>
            </a:r>
            <a:r>
              <a:rPr sz="2800" strike="noStrike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trike="noStrike" spc="-5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2800" strike="noStrike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trike="noStrike" spc="-5" dirty="0">
                <a:solidFill>
                  <a:srgbClr val="FFFFFF"/>
                </a:solidFill>
                <a:latin typeface="Tahoma"/>
                <a:cs typeface="Tahoma"/>
              </a:rPr>
              <a:t>объявлении</a:t>
            </a:r>
            <a:r>
              <a:rPr sz="2800" strike="noStrike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trike="noStrike" spc="-10" dirty="0">
                <a:solidFill>
                  <a:srgbClr val="FFFFFF"/>
                </a:solidFill>
                <a:latin typeface="Tahoma"/>
                <a:cs typeface="Tahoma"/>
              </a:rPr>
              <a:t>локальной</a:t>
            </a:r>
            <a:r>
              <a:rPr sz="2800" strike="noStrike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trike="noStrike" spc="-5" dirty="0">
                <a:solidFill>
                  <a:srgbClr val="FFFFFF"/>
                </a:solidFill>
                <a:latin typeface="Tahoma"/>
                <a:cs typeface="Tahoma"/>
              </a:rPr>
              <a:t>переменной</a:t>
            </a:r>
            <a:endParaRPr sz="2800" dirty="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Clr>
                <a:srgbClr val="A2C145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неявно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типизированные</a:t>
            </a:r>
            <a:r>
              <a:rPr sz="2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локальные</a:t>
            </a:r>
            <a:r>
              <a:rPr sz="2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переменные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не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допускают</a:t>
            </a:r>
            <a:r>
              <a:rPr sz="2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множественного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объявления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92608" y="2127504"/>
            <a:ext cx="8851900" cy="1262380"/>
          </a:xfrm>
          <a:custGeom>
            <a:avLst/>
            <a:gdLst/>
            <a:ahLst/>
            <a:cxnLst/>
            <a:rect l="l" t="t" r="r" b="b"/>
            <a:pathLst>
              <a:path w="8851900" h="1262379">
                <a:moveTo>
                  <a:pt x="0" y="1261872"/>
                </a:moveTo>
                <a:lnTo>
                  <a:pt x="8851392" y="1261872"/>
                </a:lnTo>
                <a:lnTo>
                  <a:pt x="8851392" y="0"/>
                </a:lnTo>
                <a:lnTo>
                  <a:pt x="0" y="0"/>
                </a:lnTo>
                <a:lnTo>
                  <a:pt x="0" y="12618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80491" y="913891"/>
            <a:ext cx="8776970" cy="20440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89355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должно включать инициализатор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(null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нельзя)</a:t>
            </a:r>
            <a:endParaRPr sz="3200">
              <a:latin typeface="Tahoma"/>
              <a:cs typeface="Tahoma"/>
            </a:endParaRPr>
          </a:p>
          <a:p>
            <a:pPr marL="184150">
              <a:lnSpc>
                <a:spcPct val="100000"/>
              </a:lnSpc>
              <a:spcBef>
                <a:spcPts val="1850"/>
              </a:spcBef>
              <a:tabLst>
                <a:tab pos="915669" algn="l"/>
              </a:tabLst>
            </a:pPr>
            <a:r>
              <a:rPr sz="2400" spc="-5" dirty="0">
                <a:solidFill>
                  <a:srgbClr val="0000FF"/>
                </a:solidFill>
                <a:latin typeface="Courier New"/>
                <a:cs typeface="Courier New"/>
              </a:rPr>
              <a:t>int	</a:t>
            </a:r>
            <a:r>
              <a:rPr sz="2400" spc="-10" dirty="0">
                <a:latin typeface="Courier New"/>
                <a:cs typeface="Courier New"/>
              </a:rPr>
              <a:t>i1</a:t>
            </a:r>
            <a:r>
              <a:rPr sz="2800" spc="-10" dirty="0">
                <a:latin typeface="Courier New"/>
                <a:cs typeface="Courier New"/>
              </a:rPr>
              <a:t>,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i2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=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4;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008000"/>
                </a:solidFill>
                <a:latin typeface="Courier New"/>
                <a:cs typeface="Courier New"/>
              </a:rPr>
              <a:t>//допускается</a:t>
            </a:r>
            <a:endParaRPr sz="2400">
              <a:latin typeface="Courier New"/>
              <a:cs typeface="Courier New"/>
            </a:endParaRPr>
          </a:p>
          <a:p>
            <a:pPr marL="184150">
              <a:lnSpc>
                <a:spcPct val="100000"/>
              </a:lnSpc>
              <a:spcBef>
                <a:spcPts val="115"/>
              </a:spcBef>
            </a:pPr>
            <a:r>
              <a:rPr sz="2400" spc="-5" dirty="0">
                <a:solidFill>
                  <a:srgbClr val="0000FF"/>
                </a:solidFill>
                <a:latin typeface="Courier New"/>
                <a:cs typeface="Courier New"/>
              </a:rPr>
              <a:t>var </a:t>
            </a:r>
            <a:r>
              <a:rPr sz="2400" spc="-5" dirty="0">
                <a:latin typeface="Courier New"/>
                <a:cs typeface="Courier New"/>
              </a:rPr>
              <a:t>v1,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v2</a:t>
            </a:r>
            <a:r>
              <a:rPr sz="2400" dirty="0">
                <a:latin typeface="Courier New"/>
                <a:cs typeface="Courier New"/>
              </a:rPr>
              <a:t> =</a:t>
            </a:r>
            <a:r>
              <a:rPr sz="2400" spc="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2;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008000"/>
                </a:solidFill>
                <a:latin typeface="Courier New"/>
                <a:cs typeface="Courier New"/>
              </a:rPr>
              <a:t>//вызовет</a:t>
            </a:r>
            <a:r>
              <a:rPr sz="24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008000"/>
                </a:solidFill>
                <a:latin typeface="Courier New"/>
                <a:cs typeface="Courier New"/>
              </a:rPr>
              <a:t>ошибки </a:t>
            </a:r>
            <a:r>
              <a:rPr sz="2400" spc="-5" dirty="0">
                <a:solidFill>
                  <a:srgbClr val="008000"/>
                </a:solidFill>
                <a:latin typeface="Courier New"/>
                <a:cs typeface="Courier New"/>
              </a:rPr>
              <a:t>CS0810</a:t>
            </a:r>
            <a:r>
              <a:rPr sz="2400" spc="-3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008000"/>
                </a:solidFill>
                <a:latin typeface="Courier New"/>
                <a:cs typeface="Courier New"/>
              </a:rPr>
              <a:t>и </a:t>
            </a:r>
            <a:r>
              <a:rPr sz="2400" spc="-5" dirty="0">
                <a:solidFill>
                  <a:srgbClr val="008000"/>
                </a:solidFill>
                <a:latin typeface="Courier New"/>
                <a:cs typeface="Courier New"/>
              </a:rPr>
              <a:t>CS081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37616" y="3043427"/>
            <a:ext cx="8105140" cy="1754505"/>
            <a:chOff x="737616" y="3043427"/>
            <a:chExt cx="8105140" cy="1754505"/>
          </a:xfrm>
        </p:grpSpPr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7616" y="3733800"/>
              <a:ext cx="8104632" cy="106375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051304" y="3043427"/>
              <a:ext cx="1012190" cy="726440"/>
            </a:xfrm>
            <a:custGeom>
              <a:avLst/>
              <a:gdLst/>
              <a:ahLst/>
              <a:cxnLst/>
              <a:rect l="l" t="t" r="r" b="b"/>
              <a:pathLst>
                <a:path w="1012189" h="726439">
                  <a:moveTo>
                    <a:pt x="65733" y="39157"/>
                  </a:moveTo>
                  <a:lnTo>
                    <a:pt x="58372" y="49450"/>
                  </a:lnTo>
                  <a:lnTo>
                    <a:pt x="1004315" y="725932"/>
                  </a:lnTo>
                  <a:lnTo>
                    <a:pt x="1011808" y="715518"/>
                  </a:lnTo>
                  <a:lnTo>
                    <a:pt x="65733" y="39157"/>
                  </a:lnTo>
                  <a:close/>
                </a:path>
                <a:path w="1012189" h="726439">
                  <a:moveTo>
                    <a:pt x="0" y="0"/>
                  </a:moveTo>
                  <a:lnTo>
                    <a:pt x="39877" y="75311"/>
                  </a:lnTo>
                  <a:lnTo>
                    <a:pt x="58372" y="49450"/>
                  </a:lnTo>
                  <a:lnTo>
                    <a:pt x="48006" y="42037"/>
                  </a:lnTo>
                  <a:lnTo>
                    <a:pt x="55371" y="31750"/>
                  </a:lnTo>
                  <a:lnTo>
                    <a:pt x="71031" y="31750"/>
                  </a:lnTo>
                  <a:lnTo>
                    <a:pt x="84200" y="13335"/>
                  </a:lnTo>
                  <a:lnTo>
                    <a:pt x="0" y="0"/>
                  </a:lnTo>
                  <a:close/>
                </a:path>
                <a:path w="1012189" h="726439">
                  <a:moveTo>
                    <a:pt x="55371" y="31750"/>
                  </a:moveTo>
                  <a:lnTo>
                    <a:pt x="48006" y="42037"/>
                  </a:lnTo>
                  <a:lnTo>
                    <a:pt x="58372" y="49450"/>
                  </a:lnTo>
                  <a:lnTo>
                    <a:pt x="65733" y="39157"/>
                  </a:lnTo>
                  <a:lnTo>
                    <a:pt x="55371" y="31750"/>
                  </a:lnTo>
                  <a:close/>
                </a:path>
                <a:path w="1012189" h="726439">
                  <a:moveTo>
                    <a:pt x="71031" y="31750"/>
                  </a:moveTo>
                  <a:lnTo>
                    <a:pt x="55371" y="31750"/>
                  </a:lnTo>
                  <a:lnTo>
                    <a:pt x="65733" y="39157"/>
                  </a:lnTo>
                  <a:lnTo>
                    <a:pt x="71031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4417" y="449326"/>
            <a:ext cx="399605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Tahoma"/>
                <a:cs typeface="Tahoma"/>
              </a:rPr>
              <a:t>типы</a:t>
            </a:r>
            <a:r>
              <a:rPr b="1" spc="-95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Nullable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2069" y="1415796"/>
          <a:ext cx="2944495" cy="1669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605">
                <a:tc>
                  <a:txBody>
                    <a:bodyPr/>
                    <a:lstStyle/>
                    <a:p>
                      <a:pPr marR="97790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298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Consolas"/>
                          <a:cs typeface="Consolas"/>
                        </a:rPr>
                        <a:t>x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298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Consolas"/>
                          <a:cs typeface="Consolas"/>
                        </a:rPr>
                        <a:t>=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298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null</a:t>
                      </a:r>
                      <a:r>
                        <a:rPr sz="2800" spc="-5" dirty="0">
                          <a:latin typeface="Consolas"/>
                          <a:cs typeface="Consolas"/>
                        </a:rPr>
                        <a:t>;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2984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8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2800" spc="-10" dirty="0">
                          <a:latin typeface="Consolas"/>
                          <a:cs typeface="Consolas"/>
                        </a:rPr>
                        <a:t>?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3048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800" dirty="0">
                          <a:latin typeface="Consolas"/>
                          <a:cs typeface="Consolas"/>
                        </a:rPr>
                        <a:t>x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3048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800" dirty="0">
                          <a:latin typeface="Consolas"/>
                          <a:cs typeface="Consolas"/>
                        </a:rPr>
                        <a:t>=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3048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8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null</a:t>
                      </a:r>
                      <a:r>
                        <a:rPr sz="2800" spc="-10" dirty="0">
                          <a:latin typeface="Consolas"/>
                          <a:cs typeface="Consolas"/>
                        </a:rPr>
                        <a:t>;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3048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011" y="1982723"/>
            <a:ext cx="6949440" cy="513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52827" y="3247644"/>
            <a:ext cx="6533515" cy="92201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91440" marR="2242820">
              <a:lnSpc>
                <a:spcPct val="100000"/>
              </a:lnSpc>
              <a:spcBef>
                <a:spcPts val="355"/>
              </a:spcBef>
            </a:pPr>
            <a:r>
              <a:rPr sz="1800" spc="-5" dirty="0">
                <a:latin typeface="Verdana"/>
                <a:cs typeface="Verdana"/>
              </a:rPr>
              <a:t>упрощенная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форма </a:t>
            </a:r>
            <a:r>
              <a:rPr sz="1800" spc="-5" dirty="0">
                <a:latin typeface="Verdana"/>
                <a:cs typeface="Verdana"/>
              </a:rPr>
              <a:t>использования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структуры </a:t>
            </a:r>
            <a:r>
              <a:rPr sz="1800" b="1" spc="-5" dirty="0">
                <a:latin typeface="Verdana"/>
                <a:cs typeface="Verdana"/>
              </a:rPr>
              <a:t>System.Nullable&lt;T&gt;</a:t>
            </a:r>
            <a:r>
              <a:rPr sz="1800" spc="-5" dirty="0">
                <a:latin typeface="Verdana"/>
                <a:cs typeface="Verdana"/>
              </a:rPr>
              <a:t>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которая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позволяет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null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значения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495" y="4370832"/>
            <a:ext cx="4128770" cy="523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2B91AE"/>
                </a:solidFill>
                <a:latin typeface="Consolas"/>
                <a:cs typeface="Consolas"/>
              </a:rPr>
              <a:t>Nullable</a:t>
            </a:r>
            <a:r>
              <a:rPr sz="2800" spc="-5" dirty="0">
                <a:latin typeface="Consolas"/>
                <a:cs typeface="Consolas"/>
              </a:rPr>
              <a:t>&lt;</a:t>
            </a:r>
            <a:r>
              <a:rPr sz="28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800" spc="-5" dirty="0">
                <a:latin typeface="Consolas"/>
                <a:cs typeface="Consolas"/>
              </a:rPr>
              <a:t>&gt;</a:t>
            </a:r>
            <a:r>
              <a:rPr sz="2800" spc="-20" dirty="0"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x</a:t>
            </a:r>
            <a:r>
              <a:rPr sz="2800" spc="-25" dirty="0"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=</a:t>
            </a:r>
            <a:r>
              <a:rPr sz="2800" spc="-25" dirty="0">
                <a:latin typeface="Consolas"/>
                <a:cs typeface="Consolas"/>
              </a:rPr>
              <a:t> </a:t>
            </a:r>
            <a:r>
              <a:rPr sz="2800" spc="-10" dirty="0">
                <a:latin typeface="Consolas"/>
                <a:cs typeface="Consolas"/>
              </a:rPr>
              <a:t>5;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1072" y="5087111"/>
            <a:ext cx="6087110" cy="3689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Verdana"/>
                <a:cs typeface="Verdana"/>
              </a:rPr>
              <a:t>применяется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только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для типов значений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975" y="3086100"/>
            <a:ext cx="725170" cy="563880"/>
          </a:xfrm>
          <a:custGeom>
            <a:avLst/>
            <a:gdLst/>
            <a:ahLst/>
            <a:cxnLst/>
            <a:rect l="l" t="t" r="r" b="b"/>
            <a:pathLst>
              <a:path w="725169" h="563879">
                <a:moveTo>
                  <a:pt x="64124" y="41678"/>
                </a:moveTo>
                <a:lnTo>
                  <a:pt x="56349" y="51693"/>
                </a:lnTo>
                <a:lnTo>
                  <a:pt x="716788" y="563880"/>
                </a:lnTo>
                <a:lnTo>
                  <a:pt x="724662" y="553719"/>
                </a:lnTo>
                <a:lnTo>
                  <a:pt x="64124" y="41678"/>
                </a:lnTo>
                <a:close/>
              </a:path>
              <a:path w="725169" h="563879">
                <a:moveTo>
                  <a:pt x="0" y="0"/>
                </a:moveTo>
                <a:lnTo>
                  <a:pt x="36830" y="76835"/>
                </a:lnTo>
                <a:lnTo>
                  <a:pt x="56349" y="51693"/>
                </a:lnTo>
                <a:lnTo>
                  <a:pt x="46355" y="43941"/>
                </a:lnTo>
                <a:lnTo>
                  <a:pt x="54102" y="33909"/>
                </a:lnTo>
                <a:lnTo>
                  <a:pt x="70156" y="33909"/>
                </a:lnTo>
                <a:lnTo>
                  <a:pt x="83565" y="16637"/>
                </a:lnTo>
                <a:lnTo>
                  <a:pt x="0" y="0"/>
                </a:lnTo>
                <a:close/>
              </a:path>
              <a:path w="725169" h="563879">
                <a:moveTo>
                  <a:pt x="54102" y="33909"/>
                </a:moveTo>
                <a:lnTo>
                  <a:pt x="46355" y="43941"/>
                </a:lnTo>
                <a:lnTo>
                  <a:pt x="56349" y="51693"/>
                </a:lnTo>
                <a:lnTo>
                  <a:pt x="64124" y="41678"/>
                </a:lnTo>
                <a:lnTo>
                  <a:pt x="54102" y="33909"/>
                </a:lnTo>
                <a:close/>
              </a:path>
              <a:path w="725169" h="563879">
                <a:moveTo>
                  <a:pt x="70156" y="33909"/>
                </a:moveTo>
                <a:lnTo>
                  <a:pt x="54102" y="33909"/>
                </a:lnTo>
                <a:lnTo>
                  <a:pt x="64124" y="41678"/>
                </a:lnTo>
                <a:lnTo>
                  <a:pt x="70156" y="33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116" y="650875"/>
            <a:ext cx="74333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Проверка</a:t>
            </a:r>
            <a:r>
              <a:rPr sz="32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sz="32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равенство</a:t>
            </a:r>
            <a:r>
              <a:rPr sz="32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ahoma"/>
                <a:cs typeface="Tahoma"/>
              </a:rPr>
              <a:t>объектов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4116" y="2406472"/>
            <a:ext cx="3912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Преобразование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371" y="1196339"/>
            <a:ext cx="6472368" cy="1201420"/>
          </a:xfrm>
          <a:custGeom>
            <a:avLst/>
            <a:gdLst/>
            <a:ahLst/>
            <a:cxnLst/>
            <a:rect l="l" t="t" r="r" b="b"/>
            <a:pathLst>
              <a:path w="6111240" h="1201420">
                <a:moveTo>
                  <a:pt x="0" y="1200912"/>
                </a:moveTo>
                <a:lnTo>
                  <a:pt x="6111239" y="1200912"/>
                </a:lnTo>
                <a:lnTo>
                  <a:pt x="6111239" y="0"/>
                </a:lnTo>
                <a:lnTo>
                  <a:pt x="0" y="0"/>
                </a:lnTo>
                <a:lnTo>
                  <a:pt x="0" y="1200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778263"/>
              </p:ext>
            </p:extLst>
          </p:nvPr>
        </p:nvGraphicFramePr>
        <p:xfrm>
          <a:off x="274116" y="1276982"/>
          <a:ext cx="2586355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31750">
                        <a:lnSpc>
                          <a:spcPts val="226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2400" dirty="0">
                          <a:latin typeface="Consolas"/>
                          <a:cs typeface="Consolas"/>
                        </a:rPr>
                        <a:t>?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2400" spc="5" dirty="0">
                          <a:latin typeface="Consolas"/>
                          <a:cs typeface="Consolas"/>
                        </a:rPr>
                        <a:t>x1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2265"/>
                        </a:lnSpc>
                      </a:pPr>
                      <a:r>
                        <a:rPr sz="2400" dirty="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6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null</a:t>
                      </a:r>
                      <a:r>
                        <a:rPr sz="2400" dirty="0">
                          <a:latin typeface="Consolas"/>
                          <a:cs typeface="Consolas"/>
                        </a:rPr>
                        <a:t>;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3175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2400" dirty="0">
                          <a:latin typeface="Consolas"/>
                          <a:cs typeface="Consolas"/>
                        </a:rPr>
                        <a:t>?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5"/>
                        </a:lnSpc>
                      </a:pPr>
                      <a:r>
                        <a:rPr sz="2400" spc="5" dirty="0">
                          <a:latin typeface="Consolas"/>
                          <a:cs typeface="Consolas"/>
                        </a:rPr>
                        <a:t>x2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2505"/>
                        </a:lnSpc>
                      </a:pPr>
                      <a:r>
                        <a:rPr sz="2400" dirty="0">
                          <a:latin typeface="Consolas"/>
                          <a:cs typeface="Consolas"/>
                        </a:rPr>
                        <a:t>=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null</a:t>
                      </a:r>
                      <a:r>
                        <a:rPr sz="2400" dirty="0">
                          <a:latin typeface="Consolas"/>
                          <a:cs typeface="Consolas"/>
                        </a:rPr>
                        <a:t>;</a:t>
                      </a: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79831" y="2959607"/>
            <a:ext cx="8964295" cy="3046730"/>
          </a:xfrm>
          <a:custGeom>
            <a:avLst/>
            <a:gdLst/>
            <a:ahLst/>
            <a:cxnLst/>
            <a:rect l="l" t="t" r="r" b="b"/>
            <a:pathLst>
              <a:path w="8964295" h="3046729">
                <a:moveTo>
                  <a:pt x="0" y="3046476"/>
                </a:moveTo>
                <a:lnTo>
                  <a:pt x="8964167" y="3046476"/>
                </a:lnTo>
                <a:lnTo>
                  <a:pt x="8964167" y="0"/>
                </a:lnTo>
                <a:lnTo>
                  <a:pt x="0" y="0"/>
                </a:lnTo>
                <a:lnTo>
                  <a:pt x="0" y="3046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267" y="2976753"/>
            <a:ext cx="2548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dirty="0">
                <a:latin typeface="Consolas"/>
                <a:cs typeface="Consolas"/>
              </a:rPr>
              <a:t>?</a:t>
            </a:r>
            <a:r>
              <a:rPr sz="2400" spc="-30" dirty="0"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x1</a:t>
            </a:r>
            <a:r>
              <a:rPr sz="2400" spc="-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1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null</a:t>
            </a:r>
            <a:r>
              <a:rPr sz="240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7872" y="3342513"/>
            <a:ext cx="6755130" cy="2589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24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(x1.HasValue)</a:t>
            </a:r>
          </a:p>
          <a:p>
            <a:pPr marL="12700">
              <a:lnSpc>
                <a:spcPct val="100000"/>
              </a:lnSpc>
            </a:pPr>
            <a:r>
              <a:rPr sz="2400" dirty="0">
                <a:latin typeface="Consolas"/>
                <a:cs typeface="Consolas"/>
              </a:rPr>
              <a:t>{</a:t>
            </a:r>
          </a:p>
          <a:p>
            <a:pPr marL="684530" marR="1350645">
              <a:lnSpc>
                <a:spcPct val="100000"/>
              </a:lnSpc>
            </a:pP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x2</a:t>
            </a:r>
            <a:r>
              <a:rPr sz="2400" spc="2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30" dirty="0"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(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spc="5" dirty="0">
                <a:latin typeface="Consolas"/>
                <a:cs typeface="Consolas"/>
              </a:rPr>
              <a:t>)x1;</a:t>
            </a: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//явное </a:t>
            </a:r>
            <a:r>
              <a:rPr sz="2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dirty="0">
                <a:latin typeface="Consolas"/>
                <a:cs typeface="Consolas"/>
              </a:rPr>
              <a:t>? x3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 x2;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//неявное к</a:t>
            </a: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T?</a:t>
            </a:r>
            <a:endParaRPr sz="2400" dirty="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long</a:t>
            </a:r>
            <a:r>
              <a:rPr sz="2400" dirty="0">
                <a:latin typeface="Consolas"/>
                <a:cs typeface="Consolas"/>
              </a:rPr>
              <a:t>?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x4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2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x2;</a:t>
            </a:r>
            <a:r>
              <a:rPr sz="2400" spc="2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//неявное расширяющее</a:t>
            </a:r>
            <a:endParaRPr sz="2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0" name="object 10"/>
          <p:cNvSpPr/>
          <p:nvPr/>
        </p:nvSpPr>
        <p:spPr>
          <a:xfrm>
            <a:off x="6741175" y="1183233"/>
            <a:ext cx="2565400" cy="2033270"/>
          </a:xfrm>
          <a:custGeom>
            <a:avLst/>
            <a:gdLst/>
            <a:ahLst/>
            <a:cxnLst/>
            <a:rect l="l" t="t" r="r" b="b"/>
            <a:pathLst>
              <a:path w="2565400" h="2033270">
                <a:moveTo>
                  <a:pt x="2564892" y="0"/>
                </a:moveTo>
                <a:lnTo>
                  <a:pt x="0" y="0"/>
                </a:lnTo>
                <a:lnTo>
                  <a:pt x="0" y="2033016"/>
                </a:lnTo>
                <a:lnTo>
                  <a:pt x="2564892" y="2033016"/>
                </a:lnTo>
                <a:lnTo>
                  <a:pt x="2564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20550" y="1215619"/>
            <a:ext cx="2241208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равны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не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только, </a:t>
            </a:r>
            <a:r>
              <a:rPr sz="1800" spc="-6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когда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Verdana"/>
                <a:cs typeface="Verdana"/>
              </a:rPr>
              <a:t>они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имеют</a:t>
            </a:r>
            <a:r>
              <a:rPr lang="en-US"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ненулевые</a:t>
            </a:r>
            <a:r>
              <a:rPr lang="en-US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ru-RU" spc="-5" dirty="0" err="1">
                <a:solidFill>
                  <a:srgbClr val="FFFFFF"/>
                </a:solidFill>
                <a:latin typeface="Verdana"/>
                <a:cs typeface="Verdana"/>
              </a:rPr>
              <a:t>значения,которые</a:t>
            </a: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 совпадают,</a:t>
            </a:r>
            <a:r>
              <a:rPr lang="ru-RU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но</a:t>
            </a:r>
            <a:r>
              <a:rPr lang="ru-RU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ru-RU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endParaRPr lang="ru-RU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lang="ru-RU" dirty="0">
                <a:solidFill>
                  <a:srgbClr val="FFFFFF"/>
                </a:solidFill>
                <a:latin typeface="Verdana"/>
                <a:cs typeface="Verdana"/>
              </a:rPr>
              <a:t>когда</a:t>
            </a:r>
            <a:r>
              <a:rPr lang="ru-RU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ru-RU" dirty="0">
                <a:solidFill>
                  <a:srgbClr val="FFFFFF"/>
                </a:solidFill>
                <a:latin typeface="Verdana"/>
                <a:cs typeface="Verdana"/>
              </a:rPr>
              <a:t>оба</a:t>
            </a:r>
            <a:r>
              <a:rPr lang="ru-RU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объекта </a:t>
            </a:r>
            <a:r>
              <a:rPr lang="ru-RU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равны</a:t>
            </a:r>
            <a:r>
              <a:rPr lang="ru-RU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" dirty="0">
                <a:solidFill>
                  <a:srgbClr val="FFFFFF"/>
                </a:solidFill>
                <a:latin typeface="Verdana"/>
                <a:cs typeface="Verdana"/>
              </a:rPr>
              <a:t>null</a:t>
            </a:r>
            <a:endParaRPr lang="en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9138" y="1979291"/>
            <a:ext cx="66201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nsolas"/>
                <a:cs typeface="Consolas"/>
              </a:rPr>
              <a:t>System.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.Write(x1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==</a:t>
            </a:r>
            <a:r>
              <a:rPr sz="2400" spc="2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x2);</a:t>
            </a:r>
            <a:r>
              <a:rPr sz="2400" spc="25" dirty="0"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//Tr</a:t>
            </a:r>
            <a:r>
              <a:rPr lang="en-US" sz="2400" spc="5" dirty="0">
                <a:latin typeface="Consolas"/>
                <a:cs typeface="Consolas"/>
              </a:rPr>
              <a:t>ue</a:t>
            </a:r>
            <a:endParaRPr sz="2700" baseline="-6172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06651" y="4909439"/>
              <a:ext cx="145415" cy="66040"/>
            </a:xfrm>
            <a:custGeom>
              <a:avLst/>
              <a:gdLst/>
              <a:ahLst/>
              <a:cxnLst/>
              <a:rect l="l" t="t" r="r" b="b"/>
              <a:pathLst>
                <a:path w="145414" h="66039">
                  <a:moveTo>
                    <a:pt x="128587" y="46736"/>
                  </a:moveTo>
                  <a:lnTo>
                    <a:pt x="0" y="46736"/>
                  </a:lnTo>
                  <a:lnTo>
                    <a:pt x="0" y="65786"/>
                  </a:lnTo>
                  <a:lnTo>
                    <a:pt x="128587" y="65786"/>
                  </a:lnTo>
                  <a:lnTo>
                    <a:pt x="128587" y="46736"/>
                  </a:lnTo>
                  <a:close/>
                </a:path>
                <a:path w="145414" h="66039">
                  <a:moveTo>
                    <a:pt x="145034" y="19050"/>
                  </a:moveTo>
                  <a:lnTo>
                    <a:pt x="143383" y="0"/>
                  </a:lnTo>
                  <a:lnTo>
                    <a:pt x="15240" y="11049"/>
                  </a:lnTo>
                  <a:lnTo>
                    <a:pt x="16891" y="29972"/>
                  </a:lnTo>
                  <a:lnTo>
                    <a:pt x="145034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7887" y="4828081"/>
            <a:ext cx="334862" cy="29428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47828" y="1318260"/>
            <a:ext cx="8747760" cy="2554605"/>
          </a:xfrm>
          <a:custGeom>
            <a:avLst/>
            <a:gdLst/>
            <a:ahLst/>
            <a:cxnLst/>
            <a:rect l="l" t="t" r="r" b="b"/>
            <a:pathLst>
              <a:path w="8747760" h="2554604">
                <a:moveTo>
                  <a:pt x="8747760" y="0"/>
                </a:moveTo>
                <a:lnTo>
                  <a:pt x="0" y="0"/>
                </a:lnTo>
                <a:lnTo>
                  <a:pt x="0" y="2554224"/>
                </a:lnTo>
                <a:lnTo>
                  <a:pt x="8747760" y="2554224"/>
                </a:lnTo>
                <a:lnTo>
                  <a:pt x="87477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38658" y="290576"/>
            <a:ext cx="8340090" cy="350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090" indent="-363220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76388"/>
              <a:buFont typeface="Arial"/>
              <a:buChar char="►"/>
              <a:tabLst>
                <a:tab pos="466725" algn="l"/>
                <a:tab pos="3672840" algn="l"/>
              </a:tabLst>
            </a:pPr>
            <a:r>
              <a:rPr sz="3600" b="1" spc="-5" dirty="0">
                <a:solidFill>
                  <a:srgbClr val="FFFFFF"/>
                </a:solidFill>
                <a:latin typeface="Tahoma"/>
                <a:cs typeface="Tahoma"/>
              </a:rPr>
              <a:t>Оператор </a:t>
            </a:r>
            <a:r>
              <a:rPr sz="3600" b="1" dirty="0">
                <a:solidFill>
                  <a:srgbClr val="FFFFFF"/>
                </a:solidFill>
                <a:latin typeface="Tahoma"/>
                <a:cs typeface="Tahoma"/>
              </a:rPr>
              <a:t>??	</a:t>
            </a:r>
            <a:r>
              <a:rPr sz="3600" b="1" spc="-5" dirty="0">
                <a:solidFill>
                  <a:srgbClr val="FFFFFF"/>
                </a:solidFill>
                <a:latin typeface="Tahoma"/>
                <a:cs typeface="Tahoma"/>
              </a:rPr>
              <a:t>(null-объединение)</a:t>
            </a: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845"/>
              </a:spcBef>
            </a:pP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3200" dirty="0">
                <a:latin typeface="Consolas"/>
                <a:cs typeface="Consolas"/>
              </a:rPr>
              <a:t>?</a:t>
            </a:r>
            <a:r>
              <a:rPr sz="3200" spc="-25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x</a:t>
            </a:r>
            <a:r>
              <a:rPr sz="3200" spc="-20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=</a:t>
            </a:r>
            <a:r>
              <a:rPr sz="3200" spc="-25" dirty="0"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null</a:t>
            </a:r>
            <a:r>
              <a:rPr sz="3200" dirty="0">
                <a:latin typeface="Consolas"/>
                <a:cs typeface="Consolas"/>
              </a:rPr>
              <a:t>;</a:t>
            </a:r>
            <a:endParaRPr sz="3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3805554" algn="l"/>
                <a:tab pos="4699635" algn="l"/>
              </a:tabLst>
            </a:pP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3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y</a:t>
            </a:r>
            <a:r>
              <a:rPr sz="3200" spc="5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=</a:t>
            </a:r>
            <a:r>
              <a:rPr sz="3200" spc="5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x ??</a:t>
            </a:r>
            <a:r>
              <a:rPr sz="3200" spc="5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1;	</a:t>
            </a:r>
            <a:r>
              <a:rPr sz="3200" spc="-5" dirty="0">
                <a:solidFill>
                  <a:srgbClr val="008000"/>
                </a:solidFill>
                <a:latin typeface="Consolas"/>
                <a:cs typeface="Consolas"/>
              </a:rPr>
              <a:t>//	</a:t>
            </a:r>
            <a:r>
              <a:rPr sz="3200" dirty="0">
                <a:solidFill>
                  <a:srgbClr val="008000"/>
                </a:solidFill>
                <a:latin typeface="Consolas"/>
                <a:cs typeface="Consolas"/>
              </a:rPr>
              <a:t>1</a:t>
            </a:r>
            <a:endParaRPr sz="3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3200" dirty="0">
                <a:latin typeface="Consolas"/>
                <a:cs typeface="Consolas"/>
              </a:rPr>
              <a:t>?</a:t>
            </a:r>
            <a:r>
              <a:rPr sz="3200" spc="-25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z</a:t>
            </a:r>
            <a:r>
              <a:rPr sz="3200" spc="-25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=</a:t>
            </a:r>
            <a:r>
              <a:rPr sz="3200" spc="-20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2;</a:t>
            </a:r>
            <a:endParaRPr sz="3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3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t</a:t>
            </a:r>
            <a:r>
              <a:rPr sz="3200" spc="-10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=</a:t>
            </a:r>
            <a:r>
              <a:rPr sz="3200" spc="-10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z</a:t>
            </a:r>
            <a:r>
              <a:rPr sz="3200" spc="-10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??</a:t>
            </a:r>
            <a:r>
              <a:rPr sz="3200" spc="-10" dirty="0">
                <a:latin typeface="Consolas"/>
                <a:cs typeface="Consolas"/>
              </a:rPr>
              <a:t> </a:t>
            </a:r>
            <a:r>
              <a:rPr sz="3200" dirty="0">
                <a:latin typeface="Consolas"/>
                <a:cs typeface="Consolas"/>
              </a:rPr>
              <a:t>1;</a:t>
            </a:r>
            <a:r>
              <a:rPr sz="3200" spc="-15" dirty="0"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3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008000"/>
                </a:solidFill>
                <a:latin typeface="Consolas"/>
                <a:cs typeface="Consolas"/>
              </a:rPr>
              <a:t>2</a:t>
            </a:r>
            <a:endParaRPr sz="32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5560" y="4450332"/>
            <a:ext cx="8284439" cy="676910"/>
          </a:xfrm>
          <a:custGeom>
            <a:avLst/>
            <a:gdLst/>
            <a:ahLst/>
            <a:cxnLst/>
            <a:rect l="l" t="t" r="r" b="b"/>
            <a:pathLst>
              <a:path w="7885430" h="676910">
                <a:moveTo>
                  <a:pt x="0" y="676656"/>
                </a:moveTo>
                <a:lnTo>
                  <a:pt x="7885176" y="676656"/>
                </a:lnTo>
                <a:lnTo>
                  <a:pt x="7885176" y="0"/>
                </a:lnTo>
                <a:lnTo>
                  <a:pt x="0" y="0"/>
                </a:lnTo>
                <a:lnTo>
                  <a:pt x="0" y="6766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611249" y="4455541"/>
            <a:ext cx="8278750" cy="62132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000" spc="-5" dirty="0">
                <a:latin typeface="Verdana"/>
                <a:cs typeface="Verdana"/>
              </a:rPr>
              <a:t>возвращает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левый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операнд,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если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этот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операнд</a:t>
            </a:r>
            <a:r>
              <a:rPr sz="2000" dirty="0">
                <a:latin typeface="Verdana"/>
                <a:cs typeface="Verdana"/>
              </a:rPr>
              <a:t> не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 err="1">
                <a:latin typeface="Verdana"/>
                <a:cs typeface="Verdana"/>
              </a:rPr>
              <a:t>равен</a:t>
            </a:r>
            <a:r>
              <a:rPr sz="2000" spc="-60" dirty="0">
                <a:latin typeface="Verdana"/>
                <a:cs typeface="Verdana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n</a:t>
            </a:r>
            <a:r>
              <a:rPr lang="en-US" sz="2000" spc="-5" dirty="0">
                <a:latin typeface="Courier New"/>
                <a:cs typeface="Courier New"/>
              </a:rPr>
              <a:t>ull </a:t>
            </a:r>
            <a:r>
              <a:rPr sz="1800" dirty="0" err="1">
                <a:solidFill>
                  <a:srgbClr val="FF0000"/>
                </a:solidFill>
                <a:latin typeface="Tahoma"/>
                <a:cs typeface="Tahoma"/>
              </a:rPr>
              <a:t>Для</a:t>
            </a:r>
            <a:r>
              <a:rPr sz="18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Tahoma"/>
                <a:cs typeface="Tahoma"/>
              </a:rPr>
              <a:t>nul</a:t>
            </a:r>
            <a:r>
              <a:rPr sz="1800" spc="-5" dirty="0">
                <a:solidFill>
                  <a:srgbClr val="FF0000"/>
                </a:solidFill>
                <a:latin typeface="Tahoma"/>
                <a:cs typeface="Tahoma"/>
              </a:rPr>
              <a:t>lable-</a:t>
            </a:r>
            <a:r>
              <a:rPr sz="1800" spc="-5" dirty="0" err="1">
                <a:solidFill>
                  <a:srgbClr val="FF0000"/>
                </a:solidFill>
                <a:latin typeface="Tahoma"/>
                <a:cs typeface="Tahoma"/>
              </a:rPr>
              <a:t>типов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51304" y="3872484"/>
            <a:ext cx="509270" cy="424180"/>
          </a:xfrm>
          <a:custGeom>
            <a:avLst/>
            <a:gdLst/>
            <a:ahLst/>
            <a:cxnLst/>
            <a:rect l="l" t="t" r="r" b="b"/>
            <a:pathLst>
              <a:path w="509269" h="424179">
                <a:moveTo>
                  <a:pt x="62666" y="43748"/>
                </a:moveTo>
                <a:lnTo>
                  <a:pt x="54552" y="53535"/>
                </a:lnTo>
                <a:lnTo>
                  <a:pt x="500760" y="423926"/>
                </a:lnTo>
                <a:lnTo>
                  <a:pt x="508888" y="414274"/>
                </a:lnTo>
                <a:lnTo>
                  <a:pt x="62666" y="43748"/>
                </a:lnTo>
                <a:close/>
              </a:path>
              <a:path w="509269" h="424179">
                <a:moveTo>
                  <a:pt x="0" y="0"/>
                </a:moveTo>
                <a:lnTo>
                  <a:pt x="34289" y="77978"/>
                </a:lnTo>
                <a:lnTo>
                  <a:pt x="54552" y="53535"/>
                </a:lnTo>
                <a:lnTo>
                  <a:pt x="44831" y="45466"/>
                </a:lnTo>
                <a:lnTo>
                  <a:pt x="52958" y="35687"/>
                </a:lnTo>
                <a:lnTo>
                  <a:pt x="69349" y="35687"/>
                </a:lnTo>
                <a:lnTo>
                  <a:pt x="82931" y="19304"/>
                </a:lnTo>
                <a:lnTo>
                  <a:pt x="0" y="0"/>
                </a:lnTo>
                <a:close/>
              </a:path>
              <a:path w="509269" h="424179">
                <a:moveTo>
                  <a:pt x="52958" y="35687"/>
                </a:moveTo>
                <a:lnTo>
                  <a:pt x="44831" y="45466"/>
                </a:lnTo>
                <a:lnTo>
                  <a:pt x="54552" y="53535"/>
                </a:lnTo>
                <a:lnTo>
                  <a:pt x="62666" y="43748"/>
                </a:lnTo>
                <a:lnTo>
                  <a:pt x="52958" y="35687"/>
                </a:lnTo>
                <a:close/>
              </a:path>
              <a:path w="509269" h="424179">
                <a:moveTo>
                  <a:pt x="69349" y="35687"/>
                </a:moveTo>
                <a:lnTo>
                  <a:pt x="52958" y="35687"/>
                </a:lnTo>
                <a:lnTo>
                  <a:pt x="62666" y="43748"/>
                </a:lnTo>
                <a:lnTo>
                  <a:pt x="69349" y="356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9867" y="0"/>
            <a:ext cx="6891655" cy="1850389"/>
            <a:chOff x="1229867" y="0"/>
            <a:chExt cx="6891655" cy="18503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867" y="0"/>
              <a:ext cx="6891274" cy="11793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9335" y="623265"/>
              <a:ext cx="2773553" cy="1226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9115" y="623265"/>
              <a:ext cx="988872" cy="12266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11475" marR="5080" indent="-1839595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FFFF"/>
                </a:solidFill>
              </a:rPr>
              <a:t>Что</a:t>
            </a:r>
            <a:r>
              <a:rPr spc="-35" dirty="0">
                <a:solidFill>
                  <a:srgbClr val="66FFFF"/>
                </a:solidFill>
              </a:rPr>
              <a:t> </a:t>
            </a:r>
            <a:r>
              <a:rPr dirty="0">
                <a:solidFill>
                  <a:srgbClr val="66FFFF"/>
                </a:solidFill>
              </a:rPr>
              <a:t>будет</a:t>
            </a:r>
            <a:r>
              <a:rPr spc="-50" dirty="0">
                <a:solidFill>
                  <a:srgbClr val="66FFFF"/>
                </a:solidFill>
              </a:rPr>
              <a:t> </a:t>
            </a:r>
            <a:r>
              <a:rPr spc="-5" dirty="0">
                <a:solidFill>
                  <a:srgbClr val="66FFFF"/>
                </a:solidFill>
              </a:rPr>
              <a:t>выведено</a:t>
            </a:r>
            <a:r>
              <a:rPr spc="-30" dirty="0">
                <a:solidFill>
                  <a:srgbClr val="66FFFF"/>
                </a:solidFill>
              </a:rPr>
              <a:t> </a:t>
            </a:r>
            <a:r>
              <a:rPr dirty="0">
                <a:solidFill>
                  <a:srgbClr val="66FFFF"/>
                </a:solidFill>
              </a:rPr>
              <a:t>на </a:t>
            </a:r>
            <a:r>
              <a:rPr spc="-1360" dirty="0">
                <a:solidFill>
                  <a:srgbClr val="66FFFF"/>
                </a:solidFill>
              </a:rPr>
              <a:t> </a:t>
            </a:r>
            <a:r>
              <a:rPr spc="-5" dirty="0">
                <a:solidFill>
                  <a:srgbClr val="66FFFF"/>
                </a:solidFill>
              </a:rPr>
              <a:t>консоль?</a:t>
            </a:r>
          </a:p>
        </p:txBody>
      </p:sp>
      <p:sp>
        <p:nvSpPr>
          <p:cNvPr id="7" name="object 7"/>
          <p:cNvSpPr/>
          <p:nvPr/>
        </p:nvSpPr>
        <p:spPr>
          <a:xfrm>
            <a:off x="684276" y="1844039"/>
            <a:ext cx="8280400" cy="1940560"/>
          </a:xfrm>
          <a:custGeom>
            <a:avLst/>
            <a:gdLst/>
            <a:ahLst/>
            <a:cxnLst/>
            <a:rect l="l" t="t" r="r" b="b"/>
            <a:pathLst>
              <a:path w="8280400" h="1940560">
                <a:moveTo>
                  <a:pt x="8279892" y="0"/>
                </a:moveTo>
                <a:lnTo>
                  <a:pt x="0" y="0"/>
                </a:lnTo>
                <a:lnTo>
                  <a:pt x="0" y="1940051"/>
                </a:lnTo>
                <a:lnTo>
                  <a:pt x="8279892" y="1940051"/>
                </a:lnTo>
                <a:lnTo>
                  <a:pt x="8279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43966" y="1992664"/>
          <a:ext cx="3974464" cy="111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L="31750">
                        <a:lnSpc>
                          <a:spcPts val="3770"/>
                        </a:lnSpc>
                      </a:pPr>
                      <a:r>
                        <a:rPr sz="4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4000" spc="-5" dirty="0">
                          <a:latin typeface="Consolas"/>
                          <a:cs typeface="Consolas"/>
                        </a:rPr>
                        <a:t>?</a:t>
                      </a:r>
                      <a:endParaRPr sz="4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770"/>
                        </a:lnSpc>
                      </a:pPr>
                      <a:r>
                        <a:rPr sz="4000" dirty="0">
                          <a:latin typeface="Consolas"/>
                          <a:cs typeface="Consolas"/>
                        </a:rPr>
                        <a:t>a</a:t>
                      </a:r>
                      <a:endParaRPr sz="4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0"/>
                        </a:lnSpc>
                      </a:pPr>
                      <a:r>
                        <a:rPr sz="4000" dirty="0">
                          <a:latin typeface="Consolas"/>
                          <a:cs typeface="Consolas"/>
                        </a:rPr>
                        <a:t>=</a:t>
                      </a:r>
                      <a:endParaRPr sz="4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3770"/>
                        </a:lnSpc>
                      </a:pPr>
                      <a:r>
                        <a:rPr sz="4000" dirty="0">
                          <a:latin typeface="Consolas"/>
                          <a:cs typeface="Consolas"/>
                        </a:rPr>
                        <a:t>1;</a:t>
                      </a:r>
                      <a:endParaRPr sz="4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marL="31750">
                        <a:lnSpc>
                          <a:spcPts val="4170"/>
                        </a:lnSpc>
                      </a:pPr>
                      <a:r>
                        <a:rPr sz="4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4000" spc="-5" dirty="0">
                          <a:latin typeface="Consolas"/>
                          <a:cs typeface="Consolas"/>
                        </a:rPr>
                        <a:t>?</a:t>
                      </a:r>
                      <a:endParaRPr sz="4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4170"/>
                        </a:lnSpc>
                      </a:pPr>
                      <a:r>
                        <a:rPr sz="4000" dirty="0">
                          <a:latin typeface="Consolas"/>
                          <a:cs typeface="Consolas"/>
                        </a:rPr>
                        <a:t>b</a:t>
                      </a:r>
                      <a:endParaRPr sz="4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70"/>
                        </a:lnSpc>
                      </a:pPr>
                      <a:r>
                        <a:rPr sz="4000" dirty="0">
                          <a:latin typeface="Consolas"/>
                          <a:cs typeface="Consolas"/>
                        </a:rPr>
                        <a:t>=</a:t>
                      </a:r>
                      <a:endParaRPr sz="4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4170"/>
                        </a:lnSpc>
                      </a:pPr>
                      <a:r>
                        <a:rPr sz="4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null</a:t>
                      </a:r>
                      <a:r>
                        <a:rPr sz="4000" spc="-5" dirty="0">
                          <a:latin typeface="Consolas"/>
                          <a:cs typeface="Consolas"/>
                        </a:rPr>
                        <a:t>;</a:t>
                      </a:r>
                      <a:endParaRPr sz="4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63016" y="3074365"/>
            <a:ext cx="75717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4000" spc="-5" dirty="0">
                <a:latin typeface="Consolas"/>
                <a:cs typeface="Consolas"/>
              </a:rPr>
              <a:t>.WriteLine(b</a:t>
            </a:r>
            <a:r>
              <a:rPr sz="4000" spc="10" dirty="0">
                <a:latin typeface="Consolas"/>
                <a:cs typeface="Consolas"/>
              </a:rPr>
              <a:t> </a:t>
            </a:r>
            <a:r>
              <a:rPr sz="4000" spc="-5" dirty="0">
                <a:latin typeface="Consolas"/>
                <a:cs typeface="Consolas"/>
              </a:rPr>
              <a:t>??</a:t>
            </a:r>
            <a:r>
              <a:rPr sz="4000" spc="5" dirty="0">
                <a:latin typeface="Consolas"/>
                <a:cs typeface="Consolas"/>
              </a:rPr>
              <a:t> </a:t>
            </a:r>
            <a:r>
              <a:rPr sz="4000" spc="-5" dirty="0">
                <a:latin typeface="Consolas"/>
                <a:cs typeface="Consolas"/>
              </a:rPr>
              <a:t>a</a:t>
            </a:r>
            <a:r>
              <a:rPr sz="4000" dirty="0">
                <a:latin typeface="Consolas"/>
                <a:cs typeface="Consolas"/>
              </a:rPr>
              <a:t> </a:t>
            </a:r>
            <a:r>
              <a:rPr sz="4000" spc="-5" dirty="0">
                <a:latin typeface="Consolas"/>
                <a:cs typeface="Consolas"/>
              </a:rPr>
              <a:t>);</a:t>
            </a:r>
            <a:endParaRPr sz="4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0345" y="6301225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latin typeface="Arial"/>
                <a:cs typeface="Arial"/>
              </a:rPr>
              <a:t>46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45079" y="0"/>
            <a:ext cx="4087495" cy="1175385"/>
            <a:chOff x="2545079" y="0"/>
            <a:chExt cx="4087495" cy="1175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5079" y="0"/>
              <a:ext cx="2698876" cy="11748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183" y="0"/>
              <a:ext cx="2112010" cy="117487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7692" y="109474"/>
            <a:ext cx="3387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Строки</a:t>
            </a:r>
            <a:r>
              <a:rPr spc="-80" dirty="0"/>
              <a:t> </a:t>
            </a:r>
            <a:r>
              <a:rPr spc="-5" dirty="0"/>
              <a:t>string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27075" y="672109"/>
            <a:ext cx="8682355" cy="1856105"/>
            <a:chOff x="227075" y="672109"/>
            <a:chExt cx="8682355" cy="18561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075" y="672109"/>
              <a:ext cx="892860" cy="5911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" y="672109"/>
              <a:ext cx="1014793" cy="591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856" y="672109"/>
              <a:ext cx="6691630" cy="591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459" y="1040917"/>
              <a:ext cx="1718945" cy="591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8487" y="1040917"/>
              <a:ext cx="1293622" cy="591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0320" y="1040917"/>
              <a:ext cx="4722622" cy="591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1152" y="1040917"/>
              <a:ext cx="1977898" cy="591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459" y="1408201"/>
              <a:ext cx="2514346" cy="591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075" y="1937029"/>
              <a:ext cx="1510030" cy="591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9136" y="1937029"/>
              <a:ext cx="1270889" cy="591159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268224" y="2708148"/>
            <a:ext cx="8876030" cy="3785870"/>
          </a:xfrm>
          <a:custGeom>
            <a:avLst/>
            <a:gdLst/>
            <a:ahLst/>
            <a:cxnLst/>
            <a:rect l="l" t="t" r="r" b="b"/>
            <a:pathLst>
              <a:path w="8876030" h="3785870">
                <a:moveTo>
                  <a:pt x="0" y="3785616"/>
                </a:moveTo>
                <a:lnTo>
                  <a:pt x="8875776" y="3785616"/>
                </a:lnTo>
                <a:lnTo>
                  <a:pt x="8875776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6963" y="695324"/>
            <a:ext cx="8797037" cy="57450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5080" indent="-24765">
              <a:lnSpc>
                <a:spcPct val="114999"/>
              </a:lnSpc>
              <a:spcBef>
                <a:spcPts val="105"/>
              </a:spcBef>
            </a:pPr>
            <a:r>
              <a:rPr sz="2100" dirty="0">
                <a:solidFill>
                  <a:srgbClr val="FFFFFF"/>
                </a:solidFill>
                <a:latin typeface="Tahoma"/>
                <a:cs typeface="Tahoma"/>
              </a:rPr>
              <a:t>Тип</a:t>
            </a:r>
            <a:r>
              <a:rPr sz="21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5" dirty="0">
                <a:solidFill>
                  <a:srgbClr val="FFFFCC"/>
                </a:solidFill>
                <a:latin typeface="Tahoma"/>
                <a:cs typeface="Tahoma"/>
              </a:rPr>
              <a:t>string</a:t>
            </a:r>
            <a:r>
              <a:rPr sz="2100" spc="10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FFFFFF"/>
                </a:solidFill>
                <a:latin typeface="Tahoma"/>
                <a:cs typeface="Tahoma"/>
              </a:rPr>
              <a:t>предназначен</a:t>
            </a:r>
            <a:r>
              <a:rPr sz="21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sz="21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FFFFFF"/>
                </a:solidFill>
                <a:latin typeface="Tahoma"/>
                <a:cs typeface="Tahoma"/>
              </a:rPr>
              <a:t>работы</a:t>
            </a:r>
            <a:r>
              <a:rPr sz="21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со</a:t>
            </a:r>
            <a:r>
              <a:rPr sz="21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строками </a:t>
            </a:r>
            <a:r>
              <a:rPr sz="2100" dirty="0">
                <a:solidFill>
                  <a:srgbClr val="FFFFFF"/>
                </a:solidFill>
                <a:latin typeface="Tahoma"/>
                <a:cs typeface="Tahoma"/>
              </a:rPr>
              <a:t>символов</a:t>
            </a:r>
            <a:r>
              <a:rPr sz="21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sz="21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кодировке </a:t>
            </a:r>
            <a:r>
              <a:rPr sz="2100" dirty="0">
                <a:solidFill>
                  <a:srgbClr val="FFFFFF"/>
                </a:solidFill>
                <a:latin typeface="Tahoma"/>
                <a:cs typeface="Tahoma"/>
              </a:rPr>
              <a:t>Unicode. 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Ему соответствует </a:t>
            </a:r>
            <a:r>
              <a:rPr sz="2100" dirty="0">
                <a:solidFill>
                  <a:srgbClr val="FFFFFF"/>
                </a:solidFill>
                <a:latin typeface="Tahoma"/>
                <a:cs typeface="Tahoma"/>
              </a:rPr>
              <a:t>базовый 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класс </a:t>
            </a:r>
            <a:r>
              <a:rPr sz="2100" spc="-5" dirty="0">
                <a:solidFill>
                  <a:srgbClr val="FFFFCC"/>
                </a:solidFill>
                <a:latin typeface="Tahoma"/>
                <a:cs typeface="Tahoma"/>
              </a:rPr>
              <a:t>System.String </a:t>
            </a:r>
            <a:r>
              <a:rPr sz="2100" spc="-645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библиотеки</a:t>
            </a:r>
            <a:r>
              <a:rPr sz="2100" spc="-10" dirty="0">
                <a:solidFill>
                  <a:srgbClr val="FFFFFF"/>
                </a:solidFill>
                <a:latin typeface="Tahoma"/>
                <a:cs typeface="Tahoma"/>
              </a:rPr>
              <a:t> .NET.</a:t>
            </a:r>
            <a:endParaRPr sz="2100" dirty="0">
              <a:latin typeface="Tahoma"/>
              <a:cs typeface="Tahoma"/>
            </a:endParaRPr>
          </a:p>
          <a:p>
            <a:pPr marL="45720">
              <a:lnSpc>
                <a:spcPct val="100000"/>
              </a:lnSpc>
              <a:spcBef>
                <a:spcPts val="1545"/>
              </a:spcBef>
            </a:pPr>
            <a:r>
              <a:rPr sz="2200" i="1" spc="-55" dirty="0">
                <a:solidFill>
                  <a:srgbClr val="FFFFFF"/>
                </a:solidFill>
                <a:latin typeface="Tahoma"/>
                <a:cs typeface="Tahoma"/>
              </a:rPr>
              <a:t>Создание</a:t>
            </a:r>
            <a:r>
              <a:rPr sz="2200" i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строки:</a:t>
            </a:r>
            <a:endParaRPr sz="2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2400" dirty="0">
                <a:latin typeface="Consolas"/>
                <a:cs typeface="Consolas"/>
              </a:rPr>
              <a:t>[]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a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{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'0'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'0'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spc="-1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'0'</a:t>
            </a:r>
            <a:r>
              <a:rPr sz="2400" spc="1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};</a:t>
            </a:r>
          </a:p>
          <a:p>
            <a:pPr marL="12700" marR="3323590" indent="167640">
              <a:lnSpc>
                <a:spcPct val="100000"/>
              </a:lnSpc>
            </a:pP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создание</a:t>
            </a: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массива</a:t>
            </a:r>
            <a:r>
              <a:rPr sz="2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символов: </a:t>
            </a:r>
            <a:r>
              <a:rPr sz="2400" spc="-130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s;</a:t>
            </a:r>
            <a:endParaRPr sz="2400" dirty="0">
              <a:latin typeface="Consolas"/>
              <a:cs typeface="Consolas"/>
            </a:endParaRPr>
          </a:p>
          <a:p>
            <a:pPr marL="12700" marR="3996690" indent="167640">
              <a:lnSpc>
                <a:spcPct val="100000"/>
              </a:lnSpc>
            </a:pP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инициализация</a:t>
            </a: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отложена </a:t>
            </a:r>
            <a:r>
              <a:rPr sz="2400" spc="-130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 </a:t>
            </a:r>
            <a:r>
              <a:rPr sz="2400" dirty="0">
                <a:latin typeface="Consolas"/>
                <a:cs typeface="Consolas"/>
              </a:rPr>
              <a:t>t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"qqq"</a:t>
            </a:r>
            <a:r>
              <a:rPr sz="2400" dirty="0">
                <a:latin typeface="Consolas"/>
                <a:cs typeface="Consolas"/>
              </a:rPr>
              <a:t>;</a:t>
            </a:r>
          </a:p>
          <a:p>
            <a:pPr marL="12700" marR="231457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инициализация</a:t>
            </a:r>
            <a:r>
              <a:rPr sz="2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строковым</a:t>
            </a:r>
            <a:r>
              <a:rPr sz="2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литералом </a:t>
            </a:r>
            <a:r>
              <a:rPr sz="2400" spc="-13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u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''</a:t>
            </a:r>
            <a:r>
              <a:rPr sz="2400" dirty="0">
                <a:latin typeface="Consolas"/>
                <a:cs typeface="Consolas"/>
              </a:rPr>
              <a:t>,20);</a:t>
            </a:r>
          </a:p>
          <a:p>
            <a:pPr marL="12700" marR="4161154">
              <a:lnSpc>
                <a:spcPct val="100000"/>
              </a:lnSpc>
            </a:pP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 с </a:t>
            </a: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пом.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конструктора </a:t>
            </a: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v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dirty="0">
                <a:latin typeface="Consolas"/>
                <a:cs typeface="Consolas"/>
              </a:rPr>
              <a:t>(a);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 создание из массива</a:t>
            </a:r>
            <a:r>
              <a:rPr sz="2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008000"/>
                </a:solidFill>
                <a:latin typeface="Consolas"/>
                <a:cs typeface="Consolas"/>
              </a:rPr>
              <a:t>символов</a:t>
            </a:r>
            <a:endParaRPr sz="2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368" y="3575354"/>
            <a:ext cx="8543925" cy="2882265"/>
            <a:chOff x="277368" y="3575354"/>
            <a:chExt cx="8543925" cy="28822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368" y="3665181"/>
              <a:ext cx="438759" cy="4265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643" y="3575354"/>
              <a:ext cx="7825485" cy="5652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643" y="3880154"/>
              <a:ext cx="3273298" cy="5652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368" y="4335741"/>
              <a:ext cx="438759" cy="4265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643" y="4245914"/>
              <a:ext cx="7732522" cy="5652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643" y="4550714"/>
              <a:ext cx="4107053" cy="5652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1020" y="4550714"/>
              <a:ext cx="414337" cy="5652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3420" y="4550714"/>
              <a:ext cx="3408933" cy="5652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368" y="5006301"/>
              <a:ext cx="438759" cy="4265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643" y="4916474"/>
              <a:ext cx="1817877" cy="5652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1972" y="4916474"/>
              <a:ext cx="967549" cy="5652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156" y="4916474"/>
              <a:ext cx="1779777" cy="5652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5383" y="4916474"/>
              <a:ext cx="3802252" cy="5652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80960" y="4916474"/>
              <a:ext cx="487514" cy="5652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368" y="5372099"/>
              <a:ext cx="438759" cy="4265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0643" y="5282183"/>
              <a:ext cx="8240141" cy="5652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0643" y="5586983"/>
              <a:ext cx="6920230" cy="5652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643" y="5891783"/>
              <a:ext cx="5757417" cy="56522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597645" y="6276543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47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12391" y="287985"/>
            <a:ext cx="5952490" cy="1226616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45004" y="449326"/>
            <a:ext cx="52546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Операции</a:t>
            </a:r>
            <a:r>
              <a:rPr spc="-70" dirty="0"/>
              <a:t> </a:t>
            </a:r>
            <a:r>
              <a:rPr spc="-5" dirty="0"/>
              <a:t>для</a:t>
            </a:r>
            <a:r>
              <a:rPr spc="-45" dirty="0"/>
              <a:t> </a:t>
            </a:r>
            <a:r>
              <a:rPr spc="-5" dirty="0"/>
              <a:t>строк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277368" y="1015034"/>
            <a:ext cx="5707380" cy="2394585"/>
            <a:chOff x="277368" y="1015034"/>
            <a:chExt cx="5707380" cy="2394585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7368" y="1104861"/>
              <a:ext cx="458571" cy="4265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0643" y="1015034"/>
              <a:ext cx="2523490" cy="5652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7368" y="1470621"/>
              <a:ext cx="458571" cy="4265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0643" y="1380794"/>
              <a:ext cx="3053842" cy="5652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72612" y="1380794"/>
              <a:ext cx="2612009" cy="5652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7368" y="1836381"/>
              <a:ext cx="458571" cy="4265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0643" y="1746554"/>
              <a:ext cx="3962146" cy="5652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7368" y="2202141"/>
              <a:ext cx="458571" cy="4265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0643" y="2112314"/>
              <a:ext cx="3570478" cy="5652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7368" y="2567901"/>
              <a:ext cx="458571" cy="4265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0643" y="2478074"/>
              <a:ext cx="4638929" cy="5652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7368" y="2933661"/>
              <a:ext cx="458571" cy="4265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0643" y="2843834"/>
              <a:ext cx="1828545" cy="5652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72640" y="2843834"/>
              <a:ext cx="429615" cy="5652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4100" y="2843834"/>
              <a:ext cx="3297809" cy="56522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85063" y="1023975"/>
            <a:ext cx="8190230" cy="52692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присваивание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(=);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проверка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равенство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содержимого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(==);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проверка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неравенство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(!=);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обращение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по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индексу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([]);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сцепление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(конкатенация)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строк (+)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5600" algn="l"/>
                <a:tab pos="356235" algn="l"/>
                <a:tab pos="2098675" algn="l"/>
              </a:tabLst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&lt;,&gt;,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&gt;=,&lt;=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-	сравнивают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ссылки!!!!!!!!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ahoma"/>
              <a:cs typeface="Tahoma"/>
            </a:endParaRPr>
          </a:p>
          <a:p>
            <a:pPr marL="355600" marR="419734" indent="-343535">
              <a:lnSpc>
                <a:spcPct val="100000"/>
              </a:lnSpc>
              <a:buClr>
                <a:srgbClr val="A2C145"/>
              </a:buClr>
              <a:buSzPct val="80000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Строки равны,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если имеют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одинаковое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количество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символов и </a:t>
            </a:r>
            <a:r>
              <a:rPr sz="2000" spc="-6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совпадают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посимвольно.</a:t>
            </a:r>
            <a:endParaRPr sz="2000">
              <a:latin typeface="Tahoma"/>
              <a:cs typeface="Tahoma"/>
            </a:endParaRPr>
          </a:p>
          <a:p>
            <a:pPr marL="355600" marR="511809" indent="-343535">
              <a:lnSpc>
                <a:spcPct val="100000"/>
              </a:lnSpc>
              <a:spcBef>
                <a:spcPts val="480"/>
              </a:spcBef>
              <a:buClr>
                <a:srgbClr val="A2C145"/>
              </a:buClr>
              <a:buSzPct val="80000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Обращаться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отдельному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элементу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строки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по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индексу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можно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66FFFF"/>
                </a:solidFill>
                <a:latin typeface="Tahoma"/>
                <a:cs typeface="Tahoma"/>
              </a:rPr>
              <a:t>только</a:t>
            </a:r>
            <a:r>
              <a:rPr sz="2000" spc="-10" dirty="0">
                <a:solidFill>
                  <a:srgbClr val="66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66FFFF"/>
                </a:solidFill>
                <a:latin typeface="Tahoma"/>
                <a:cs typeface="Tahoma"/>
              </a:rPr>
              <a:t>для</a:t>
            </a:r>
            <a:r>
              <a:rPr sz="2000" spc="-15" dirty="0">
                <a:solidFill>
                  <a:srgbClr val="66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66FFFF"/>
                </a:solidFill>
                <a:latin typeface="Tahoma"/>
                <a:cs typeface="Tahoma"/>
              </a:rPr>
              <a:t>получения</a:t>
            </a:r>
            <a:r>
              <a:rPr sz="2000" spc="-40" dirty="0">
                <a:solidFill>
                  <a:srgbClr val="66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66FFFF"/>
                </a:solidFill>
                <a:latin typeface="Tahoma"/>
                <a:cs typeface="Tahoma"/>
              </a:rPr>
              <a:t>значения</a:t>
            </a:r>
            <a:r>
              <a:rPr sz="2000" dirty="0">
                <a:solidFill>
                  <a:srgbClr val="A2C145"/>
                </a:solidFill>
                <a:latin typeface="Tahoma"/>
                <a:cs typeface="Tahoma"/>
              </a:rPr>
              <a:t>,</a:t>
            </a:r>
            <a:r>
              <a:rPr sz="2000" spc="-30" dirty="0">
                <a:solidFill>
                  <a:srgbClr val="A2C145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но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не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его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изменения.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84"/>
              </a:spcBef>
              <a:buClr>
                <a:srgbClr val="A2C145"/>
              </a:buClr>
              <a:buSzPct val="80000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строки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типа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string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относятся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66FFFF"/>
                </a:solidFill>
                <a:latin typeface="Tahoma"/>
                <a:cs typeface="Tahoma"/>
              </a:rPr>
              <a:t>неизменяемым</a:t>
            </a:r>
            <a:r>
              <a:rPr sz="2000" spc="-50" dirty="0">
                <a:solidFill>
                  <a:srgbClr val="66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66FFFF"/>
                </a:solidFill>
                <a:latin typeface="Tahoma"/>
                <a:cs typeface="Tahoma"/>
              </a:rPr>
              <a:t>типам</a:t>
            </a:r>
            <a:r>
              <a:rPr sz="2000" spc="-10" dirty="0">
                <a:solidFill>
                  <a:srgbClr val="66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66FFFF"/>
                </a:solidFill>
                <a:latin typeface="Tahoma"/>
                <a:cs typeface="Tahoma"/>
              </a:rPr>
              <a:t>данных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Clr>
                <a:srgbClr val="A2C145"/>
              </a:buClr>
              <a:buSzPct val="80000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Методы,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изменяющие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содержимое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строки,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самом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деле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создают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новую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копию строки. Неиспользуемые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«старые»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копии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автоматически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удаляются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сборщиком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мусора.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05000" y="4909439"/>
              <a:ext cx="146685" cy="106045"/>
            </a:xfrm>
            <a:custGeom>
              <a:avLst/>
              <a:gdLst/>
              <a:ahLst/>
              <a:cxnLst/>
              <a:rect l="l" t="t" r="r" b="b"/>
              <a:pathLst>
                <a:path w="146685" h="106045">
                  <a:moveTo>
                    <a:pt x="128587" y="86487"/>
                  </a:moveTo>
                  <a:lnTo>
                    <a:pt x="0" y="86487"/>
                  </a:lnTo>
                  <a:lnTo>
                    <a:pt x="0" y="105537"/>
                  </a:lnTo>
                  <a:lnTo>
                    <a:pt x="128587" y="105537"/>
                  </a:lnTo>
                  <a:lnTo>
                    <a:pt x="128587" y="86487"/>
                  </a:lnTo>
                  <a:close/>
                </a:path>
                <a:path w="146685" h="106045">
                  <a:moveTo>
                    <a:pt x="146685" y="19050"/>
                  </a:moveTo>
                  <a:lnTo>
                    <a:pt x="145034" y="0"/>
                  </a:lnTo>
                  <a:lnTo>
                    <a:pt x="16891" y="11049"/>
                  </a:lnTo>
                  <a:lnTo>
                    <a:pt x="18542" y="29972"/>
                  </a:lnTo>
                  <a:lnTo>
                    <a:pt x="146685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7887" y="4828081"/>
            <a:ext cx="334862" cy="29428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9915" y="929690"/>
            <a:ext cx="4477385" cy="897458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29590" y="1045590"/>
            <a:ext cx="39712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</a:rPr>
              <a:t>Строковые</a:t>
            </a:r>
            <a:r>
              <a:rPr sz="3200" spc="-6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литералы</a:t>
            </a:r>
            <a:endParaRPr sz="3200"/>
          </a:p>
        </p:txBody>
      </p:sp>
      <p:sp>
        <p:nvSpPr>
          <p:cNvPr id="39" name="object 39"/>
          <p:cNvSpPr/>
          <p:nvPr/>
        </p:nvSpPr>
        <p:spPr>
          <a:xfrm>
            <a:off x="251459" y="2205227"/>
            <a:ext cx="8892540" cy="1937385"/>
          </a:xfrm>
          <a:custGeom>
            <a:avLst/>
            <a:gdLst/>
            <a:ahLst/>
            <a:cxnLst/>
            <a:rect l="l" t="t" r="r" b="b"/>
            <a:pathLst>
              <a:path w="8892540" h="1937385">
                <a:moveTo>
                  <a:pt x="0" y="1937004"/>
                </a:moveTo>
                <a:lnTo>
                  <a:pt x="8892540" y="1937004"/>
                </a:lnTo>
                <a:lnTo>
                  <a:pt x="8892540" y="0"/>
                </a:lnTo>
                <a:lnTo>
                  <a:pt x="0" y="0"/>
                </a:lnTo>
                <a:lnTo>
                  <a:pt x="0" y="1937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10946" y="2219325"/>
            <a:ext cx="78759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B91AE"/>
                </a:solidFill>
                <a:latin typeface="Courier New"/>
                <a:cs typeface="Courier New"/>
              </a:rPr>
              <a:t>String</a:t>
            </a:r>
            <a:r>
              <a:rPr sz="2400" spc="-60" dirty="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path;</a:t>
            </a:r>
            <a:endParaRPr sz="24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path</a:t>
            </a:r>
            <a:r>
              <a:rPr sz="2400" spc="1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A21515"/>
                </a:solidFill>
                <a:latin typeface="Courier New"/>
                <a:cs typeface="Courier New"/>
              </a:rPr>
              <a:t>"C:\\Windows\\regedit.exe"</a:t>
            </a:r>
            <a:r>
              <a:rPr sz="2400" spc="-10" dirty="0">
                <a:latin typeface="Courier New"/>
                <a:cs typeface="Courier New"/>
              </a:rPr>
              <a:t>;</a:t>
            </a:r>
            <a:r>
              <a:rPr sz="2400" spc="15" dirty="0"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008000"/>
                </a:solidFill>
                <a:latin typeface="Courier New"/>
                <a:cs typeface="Courier New"/>
              </a:rPr>
              <a:t>//верно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3826" y="2951226"/>
            <a:ext cx="6049645" cy="1113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sz="2400" spc="-5" dirty="0">
                <a:latin typeface="Courier New"/>
                <a:cs typeface="Courier New"/>
              </a:rPr>
              <a:t>path </a:t>
            </a:r>
            <a:r>
              <a:rPr sz="2400" dirty="0">
                <a:latin typeface="Courier New"/>
                <a:cs typeface="Courier New"/>
              </a:rPr>
              <a:t>= </a:t>
            </a:r>
            <a:r>
              <a:rPr sz="2400" spc="-10" dirty="0">
                <a:solidFill>
                  <a:srgbClr val="A21515"/>
                </a:solidFill>
                <a:latin typeface="Courier New"/>
                <a:cs typeface="Courier New"/>
              </a:rPr>
              <a:t>@"C:\Windows\regedit.exe"</a:t>
            </a:r>
            <a:r>
              <a:rPr sz="2400" spc="-10" dirty="0">
                <a:latin typeface="Courier New"/>
                <a:cs typeface="Courier New"/>
              </a:rPr>
              <a:t>; </a:t>
            </a:r>
            <a:r>
              <a:rPr sz="2400" spc="-14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path </a:t>
            </a:r>
            <a:r>
              <a:rPr sz="2400" dirty="0">
                <a:latin typeface="Courier New"/>
                <a:cs typeface="Courier New"/>
              </a:rPr>
              <a:t>= </a:t>
            </a:r>
            <a:r>
              <a:rPr sz="2400" spc="-10" dirty="0">
                <a:solidFill>
                  <a:srgbClr val="A21515"/>
                </a:solidFill>
                <a:latin typeface="Courier New"/>
                <a:cs typeface="Courier New"/>
              </a:rPr>
              <a:t>"C:/Windows/regedit.exe"</a:t>
            </a:r>
            <a:r>
              <a:rPr sz="2400" spc="-10" dirty="0">
                <a:latin typeface="Courier New"/>
                <a:cs typeface="Courier New"/>
              </a:rPr>
              <a:t>; </a:t>
            </a:r>
            <a:r>
              <a:rPr sz="2400" spc="-5" dirty="0">
                <a:latin typeface="Courier New"/>
                <a:cs typeface="Courier New"/>
              </a:rPr>
              <a:t> path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A21515"/>
                </a:solidFill>
                <a:latin typeface="Courier New"/>
                <a:cs typeface="Courier New"/>
              </a:rPr>
              <a:t>"C:\Windows\regedit.exe"</a:t>
            </a:r>
            <a:r>
              <a:rPr sz="2400" spc="-10" dirty="0">
                <a:latin typeface="Courier New"/>
                <a:cs typeface="Courier New"/>
              </a:rPr>
              <a:t>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83297" y="2951226"/>
            <a:ext cx="203644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spc="-10" dirty="0">
                <a:solidFill>
                  <a:srgbClr val="008000"/>
                </a:solidFill>
                <a:latin typeface="Courier New"/>
                <a:cs typeface="Courier New"/>
              </a:rPr>
              <a:t>//верно,</a:t>
            </a:r>
            <a:r>
              <a:rPr sz="2400" spc="-5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Courier New"/>
                <a:cs typeface="Courier New"/>
              </a:rPr>
              <a:t>на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845"/>
              </a:lnSpc>
            </a:pPr>
            <a:r>
              <a:rPr sz="2400" spc="-10" dirty="0">
                <a:solidFill>
                  <a:srgbClr val="008000"/>
                </a:solidFill>
                <a:latin typeface="Courier New"/>
                <a:cs typeface="Courier New"/>
              </a:rPr>
              <a:t>//верно</a:t>
            </a:r>
            <a:endParaRPr sz="24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</a:pPr>
            <a:r>
              <a:rPr sz="2400" dirty="0">
                <a:solidFill>
                  <a:srgbClr val="008000"/>
                </a:solidFill>
                <a:latin typeface="Courier New"/>
                <a:cs typeface="Courier New"/>
              </a:rPr>
              <a:t>//неверно,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003291" y="1981200"/>
            <a:ext cx="3540760" cy="370840"/>
          </a:xfrm>
          <a:custGeom>
            <a:avLst/>
            <a:gdLst/>
            <a:ahLst/>
            <a:cxnLst/>
            <a:rect l="l" t="t" r="r" b="b"/>
            <a:pathLst>
              <a:path w="3540759" h="370839">
                <a:moveTo>
                  <a:pt x="3540252" y="0"/>
                </a:moveTo>
                <a:lnTo>
                  <a:pt x="0" y="0"/>
                </a:lnTo>
                <a:lnTo>
                  <a:pt x="0" y="370332"/>
                </a:lnTo>
                <a:lnTo>
                  <a:pt x="3540252" y="370332"/>
                </a:lnTo>
                <a:lnTo>
                  <a:pt x="35402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083302" y="2008073"/>
            <a:ext cx="33502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DDDDD"/>
                </a:solidFill>
                <a:latin typeface="Arial"/>
                <a:cs typeface="Arial"/>
              </a:rPr>
              <a:t>C#</a:t>
            </a:r>
            <a:r>
              <a:rPr sz="1800" spc="-2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DDDDD"/>
                </a:solidFill>
                <a:latin typeface="Arial"/>
                <a:cs typeface="Arial"/>
              </a:rPr>
              <a:t>строки</a:t>
            </a:r>
            <a:r>
              <a:rPr sz="1800" spc="-2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DDDDDD"/>
                </a:solidFill>
                <a:latin typeface="Arial"/>
                <a:cs typeface="Arial"/>
              </a:rPr>
              <a:t>являются</a:t>
            </a:r>
            <a:r>
              <a:rPr sz="1800" spc="-30" dirty="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DDDDDD"/>
                </a:solidFill>
                <a:latin typeface="Arial"/>
                <a:cs typeface="Arial"/>
              </a:rPr>
              <a:t>объектами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22504" y="4328210"/>
            <a:ext cx="7703820" cy="1906905"/>
            <a:chOff x="222504" y="4328210"/>
            <a:chExt cx="7703820" cy="1906905"/>
          </a:xfrm>
        </p:grpSpPr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2504" y="4418037"/>
              <a:ext cx="458571" cy="4265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5779" y="4328210"/>
              <a:ext cx="6624574" cy="5652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3804" y="4328210"/>
              <a:ext cx="434136" cy="5652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1339" y="4328210"/>
              <a:ext cx="434136" cy="5652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8875" y="4328210"/>
              <a:ext cx="626160" cy="5652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2504" y="4783797"/>
              <a:ext cx="458571" cy="4265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5779" y="4693970"/>
              <a:ext cx="5781929" cy="5652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2504" y="5149557"/>
              <a:ext cx="458571" cy="4265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5779" y="5059679"/>
              <a:ext cx="7304278" cy="5652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5779" y="5364479"/>
              <a:ext cx="3116452" cy="5652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05555" y="5364479"/>
              <a:ext cx="799884" cy="5652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68851" y="5364479"/>
              <a:ext cx="429615" cy="5652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61815" y="5364479"/>
              <a:ext cx="4064253" cy="5652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5779" y="5669279"/>
              <a:ext cx="4526153" cy="5652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15256" y="5669279"/>
              <a:ext cx="434136" cy="5652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12792" y="5669279"/>
              <a:ext cx="434136" cy="5652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10327" y="5669279"/>
              <a:ext cx="516470" cy="565226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329590" y="4337659"/>
            <a:ext cx="7356475" cy="17329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Поставить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ещё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один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символ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обратной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косой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черты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(“\\”);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Предварит</a:t>
            </a:r>
            <a:r>
              <a:rPr sz="2000" u="heavy" strike="sngStrike" dirty="0">
                <a:solidFill>
                  <a:srgbClr val="FFFFFF"/>
                </a:solidFill>
                <a:uFill>
                  <a:solidFill>
                    <a:srgbClr val="5B5D6B"/>
                  </a:solidFill>
                </a:uFill>
                <a:latin typeface="Tahoma"/>
                <a:cs typeface="Tahoma"/>
              </a:rPr>
              <a:t>ь</a:t>
            </a:r>
            <a:r>
              <a:rPr sz="2000" strike="noStrike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spc="-5" dirty="0">
                <a:solidFill>
                  <a:srgbClr val="FFFFFF"/>
                </a:solidFill>
                <a:latin typeface="Tahoma"/>
                <a:cs typeface="Tahoma"/>
              </a:rPr>
              <a:t>строковый</a:t>
            </a:r>
            <a:r>
              <a:rPr sz="2000" strike="noStrike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spc="-5" dirty="0">
                <a:solidFill>
                  <a:srgbClr val="FFFFFF"/>
                </a:solidFill>
                <a:latin typeface="Tahoma"/>
                <a:cs typeface="Tahoma"/>
              </a:rPr>
              <a:t>литерал</a:t>
            </a:r>
            <a:r>
              <a:rPr sz="2000" strike="noStrike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символом</a:t>
            </a:r>
            <a:r>
              <a:rPr sz="2000" strike="noStrike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‘@’;</a:t>
            </a:r>
            <a:endParaRPr sz="20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случае, если литерал есть путь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к файлу (локальный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или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сетевой),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каталогу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или web-странице,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можно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использовать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альтернативный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символ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'/'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вместо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“\\”.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8597645" y="6276543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49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28827" y="50"/>
            <a:ext cx="8473440" cy="897890"/>
            <a:chOff x="528827" y="50"/>
            <a:chExt cx="8473440" cy="897890"/>
          </a:xfrm>
        </p:grpSpPr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8827" y="50"/>
              <a:ext cx="5992241" cy="89745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89319" y="50"/>
              <a:ext cx="3012821" cy="897458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768807" y="115951"/>
            <a:ext cx="796670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Некоторые</a:t>
            </a:r>
            <a:r>
              <a:rPr sz="3200" spc="-10" dirty="0"/>
              <a:t> </a:t>
            </a:r>
            <a:r>
              <a:rPr sz="3200" spc="-5" dirty="0"/>
              <a:t>элементы</a:t>
            </a:r>
            <a:r>
              <a:rPr sz="3200" spc="-10" dirty="0"/>
              <a:t> </a:t>
            </a:r>
            <a:r>
              <a:rPr sz="3200" spc="-5" dirty="0"/>
              <a:t>класса</a:t>
            </a:r>
            <a:r>
              <a:rPr sz="3200" spc="5" dirty="0"/>
              <a:t> </a:t>
            </a:r>
            <a:r>
              <a:rPr sz="3200" spc="-5" dirty="0"/>
              <a:t>System.String</a:t>
            </a:r>
            <a:endParaRPr sz="3200"/>
          </a:p>
        </p:txBody>
      </p:sp>
      <p:sp>
        <p:nvSpPr>
          <p:cNvPr id="41" name="object 41"/>
          <p:cNvSpPr txBox="1"/>
          <p:nvPr/>
        </p:nvSpPr>
        <p:spPr>
          <a:xfrm>
            <a:off x="329590" y="966978"/>
            <a:ext cx="3738245" cy="80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604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Название	Описание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Compare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590" y="2779217"/>
            <a:ext cx="23475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CompareOrdinal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9590" y="3785742"/>
            <a:ext cx="16471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Co</a:t>
            </a:r>
            <a:r>
              <a:rPr sz="2000" b="1" spc="5" dirty="0">
                <a:solidFill>
                  <a:srgbClr val="66FFFF"/>
                </a:solidFill>
                <a:latin typeface="Verdana"/>
                <a:cs typeface="Verdana"/>
              </a:rPr>
              <a:t>m</a:t>
            </a: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p</a:t>
            </a:r>
            <a:r>
              <a:rPr sz="2000" b="1" spc="5" dirty="0">
                <a:solidFill>
                  <a:srgbClr val="66FFFF"/>
                </a:solidFill>
                <a:latin typeface="Verdana"/>
                <a:cs typeface="Verdana"/>
              </a:rPr>
              <a:t>a</a:t>
            </a: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reTo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23158" y="1436877"/>
            <a:ext cx="5949950" cy="2978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524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Сравнение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двух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алфавитном порядке. Разные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реализации</a:t>
            </a:r>
            <a:r>
              <a:rPr sz="20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метода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позволяют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сравнивать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подстроки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учетом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без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учета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регистра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особенностей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национального</a:t>
            </a:r>
            <a:r>
              <a:rPr sz="20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представления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дат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20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т.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д.</a:t>
            </a:r>
            <a:endParaRPr sz="2000">
              <a:latin typeface="Times New Roman"/>
              <a:cs typeface="Times New Roman"/>
            </a:endParaRPr>
          </a:p>
          <a:p>
            <a:pPr marL="12700" marR="404495">
              <a:lnSpc>
                <a:spcPct val="100000"/>
              </a:lnSpc>
              <a:spcBef>
                <a:spcPts val="919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Сравнение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двух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по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кодам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символов. Разные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реализации</a:t>
            </a:r>
            <a:r>
              <a:rPr sz="20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метода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позволяют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сравнивать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подстроки</a:t>
            </a:r>
            <a:endParaRPr sz="2000">
              <a:latin typeface="Times New Roman"/>
              <a:cs typeface="Times New Roman"/>
            </a:endParaRPr>
          </a:p>
          <a:p>
            <a:pPr marL="12700" marR="622935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Сравнение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текущего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экземпляра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другой </a:t>
            </a:r>
            <a:r>
              <a:rPr sz="2000" spc="-4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строкой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9590" y="4622419"/>
            <a:ext cx="1002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Conc</a:t>
            </a:r>
            <a:r>
              <a:rPr sz="2000" b="1" spc="5" dirty="0">
                <a:solidFill>
                  <a:srgbClr val="66FFFF"/>
                </a:solidFill>
                <a:latin typeface="Verdana"/>
                <a:cs typeface="Verdana"/>
              </a:rPr>
              <a:t>a</a:t>
            </a: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93951" y="4622419"/>
            <a:ext cx="23685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sng" dirty="0">
                <a:solidFill>
                  <a:srgbClr val="66FFFF"/>
                </a:solidFill>
                <a:uFill>
                  <a:solidFill>
                    <a:srgbClr val="5B5D6B"/>
                  </a:solidFill>
                </a:uFill>
                <a:latin typeface="Verdana"/>
                <a:cs typeface="Verdana"/>
              </a:rPr>
              <a:t> </a:t>
            </a:r>
            <a:r>
              <a:rPr sz="2000" b="1" u="sng" spc="290" dirty="0">
                <a:solidFill>
                  <a:srgbClr val="66FFFF"/>
                </a:solidFill>
                <a:uFill>
                  <a:solidFill>
                    <a:srgbClr val="5B5D6B"/>
                  </a:solidFill>
                </a:uFill>
                <a:latin typeface="Verdana"/>
                <a:cs typeface="Verdana"/>
              </a:rPr>
              <a:t> 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23158" y="4616322"/>
            <a:ext cx="53587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Конкатенация</a:t>
            </a:r>
            <a:r>
              <a:rPr sz="20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строк.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Метод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допускает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сцепление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произвольного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числа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9590" y="5460593"/>
            <a:ext cx="7289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Co</a:t>
            </a:r>
            <a:r>
              <a:rPr sz="2000" b="1" spc="5" dirty="0">
                <a:solidFill>
                  <a:srgbClr val="66FFFF"/>
                </a:solidFill>
                <a:latin typeface="Verdana"/>
                <a:cs typeface="Verdana"/>
              </a:rPr>
              <a:t>p</a:t>
            </a: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23158" y="5454497"/>
            <a:ext cx="2562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Создание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копии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7645" y="6276543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590" y="435101"/>
            <a:ext cx="10490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F</a:t>
            </a:r>
            <a:r>
              <a:rPr sz="2000" b="1" spc="5" dirty="0">
                <a:solidFill>
                  <a:srgbClr val="66FFFF"/>
                </a:solidFill>
                <a:latin typeface="Verdana"/>
                <a:cs typeface="Verdana"/>
              </a:rPr>
              <a:t>o</a:t>
            </a: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rm</a:t>
            </a:r>
            <a:r>
              <a:rPr sz="2000" b="1" spc="5" dirty="0">
                <a:solidFill>
                  <a:srgbClr val="66FFFF"/>
                </a:solidFill>
                <a:latin typeface="Verdana"/>
                <a:cs typeface="Verdana"/>
              </a:rPr>
              <a:t>a</a:t>
            </a: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1136141"/>
            <a:ext cx="1879600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IndexOf, </a:t>
            </a:r>
            <a:r>
              <a:rPr sz="2000" b="1" spc="5" dirty="0">
                <a:solidFill>
                  <a:srgbClr val="66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LastIndex</a:t>
            </a: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O</a:t>
            </a:r>
            <a:r>
              <a:rPr sz="2000" b="1" spc="10" dirty="0">
                <a:solidFill>
                  <a:srgbClr val="66FFFF"/>
                </a:solidFill>
                <a:latin typeface="Verdana"/>
                <a:cs typeface="Verdana"/>
              </a:rPr>
              <a:t>f</a:t>
            </a: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,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Insert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Join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3453485"/>
            <a:ext cx="117348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Length </a:t>
            </a: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R</a:t>
            </a: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e</a:t>
            </a: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m</a:t>
            </a:r>
            <a:r>
              <a:rPr sz="2000" b="1" spc="5" dirty="0">
                <a:solidFill>
                  <a:srgbClr val="66FFFF"/>
                </a:solidFill>
                <a:latin typeface="Verdana"/>
                <a:cs typeface="Verdana"/>
              </a:rPr>
              <a:t>o</a:t>
            </a: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ve  </a:t>
            </a: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Replace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590" y="5037835"/>
            <a:ext cx="675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S</a:t>
            </a:r>
            <a:r>
              <a:rPr sz="2000" b="1" spc="5" dirty="0">
                <a:solidFill>
                  <a:srgbClr val="66FFFF"/>
                </a:solidFill>
                <a:latin typeface="Verdana"/>
                <a:cs typeface="Verdana"/>
              </a:rPr>
              <a:t>p</a:t>
            </a:r>
            <a:r>
              <a:rPr sz="2000" b="1" dirty="0">
                <a:solidFill>
                  <a:srgbClr val="66FFFF"/>
                </a:solidFill>
                <a:latin typeface="Verdana"/>
                <a:cs typeface="Verdana"/>
              </a:rPr>
              <a:t>lit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590" y="5739180"/>
            <a:ext cx="1405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66FFFF"/>
                </a:solidFill>
                <a:latin typeface="Verdana"/>
                <a:cs typeface="Verdana"/>
              </a:rPr>
              <a:t>Substring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0597" y="429006"/>
            <a:ext cx="6235065" cy="5634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6111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Форматирование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 соответствии с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заданными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спецификаторами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формата</a:t>
            </a:r>
            <a:endParaRPr sz="2000">
              <a:latin typeface="Times New Roman"/>
              <a:cs typeface="Times New Roman"/>
            </a:endParaRPr>
          </a:p>
          <a:p>
            <a:pPr marL="12700" marR="109220">
              <a:lnSpc>
                <a:spcPct val="100000"/>
              </a:lnSpc>
              <a:spcBef>
                <a:spcPts val="715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Определение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индексов первого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последнего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вхождения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заданной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подстроки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или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любого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символа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из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заданного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набора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Вставка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подстроки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заданную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позицию</a:t>
            </a:r>
            <a:endParaRPr sz="2000">
              <a:latin typeface="Times New Roman"/>
              <a:cs typeface="Times New Roman"/>
            </a:endParaRPr>
          </a:p>
          <a:p>
            <a:pPr marL="12700" marR="716915">
              <a:lnSpc>
                <a:spcPct val="100000"/>
              </a:lnSpc>
              <a:spcBef>
                <a:spcPts val="725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Слияние</a:t>
            </a:r>
            <a:r>
              <a:rPr sz="2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массива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единую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строку.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Между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элементами массива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вставляются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разделители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(см.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далее)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Длина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(количество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символов)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Удаление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подстроки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из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заданной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позиции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Замена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всех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вхождений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заданной подстроки или символа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новой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подстрокой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или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символом</a:t>
            </a:r>
            <a:endParaRPr sz="2000">
              <a:latin typeface="Times New Roman"/>
              <a:cs typeface="Times New Roman"/>
            </a:endParaRPr>
          </a:p>
          <a:p>
            <a:pPr marL="12700" marR="454659">
              <a:lnSpc>
                <a:spcPct val="100000"/>
              </a:lnSpc>
              <a:spcBef>
                <a:spcPts val="720"/>
              </a:spcBef>
            </a:pP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Разделение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элементы,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используя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заданные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разделители. 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Результаты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помещаются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массив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Выделение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подстроки,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начиная</a:t>
            </a:r>
            <a:r>
              <a:rPr sz="2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заданной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позиции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05000" y="4909439"/>
              <a:ext cx="146685" cy="106045"/>
            </a:xfrm>
            <a:custGeom>
              <a:avLst/>
              <a:gdLst/>
              <a:ahLst/>
              <a:cxnLst/>
              <a:rect l="l" t="t" r="r" b="b"/>
              <a:pathLst>
                <a:path w="146685" h="106045">
                  <a:moveTo>
                    <a:pt x="128587" y="86487"/>
                  </a:moveTo>
                  <a:lnTo>
                    <a:pt x="0" y="86487"/>
                  </a:lnTo>
                  <a:lnTo>
                    <a:pt x="0" y="105537"/>
                  </a:lnTo>
                  <a:lnTo>
                    <a:pt x="128587" y="105537"/>
                  </a:lnTo>
                  <a:lnTo>
                    <a:pt x="128587" y="86487"/>
                  </a:lnTo>
                  <a:close/>
                </a:path>
                <a:path w="146685" h="106045">
                  <a:moveTo>
                    <a:pt x="130238" y="46736"/>
                  </a:moveTo>
                  <a:lnTo>
                    <a:pt x="1651" y="46736"/>
                  </a:lnTo>
                  <a:lnTo>
                    <a:pt x="1651" y="65786"/>
                  </a:lnTo>
                  <a:lnTo>
                    <a:pt x="130238" y="65786"/>
                  </a:lnTo>
                  <a:lnTo>
                    <a:pt x="130238" y="46736"/>
                  </a:lnTo>
                  <a:close/>
                </a:path>
                <a:path w="146685" h="106045">
                  <a:moveTo>
                    <a:pt x="146685" y="19050"/>
                  </a:moveTo>
                  <a:lnTo>
                    <a:pt x="145034" y="0"/>
                  </a:lnTo>
                  <a:lnTo>
                    <a:pt x="16891" y="11049"/>
                  </a:lnTo>
                  <a:lnTo>
                    <a:pt x="18542" y="29972"/>
                  </a:lnTo>
                  <a:lnTo>
                    <a:pt x="146685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034539" y="287985"/>
            <a:ext cx="5277485" cy="1226616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367152" y="449326"/>
            <a:ext cx="44157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Форматирование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80491" y="1631950"/>
            <a:ext cx="8277859" cy="426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В одном файле не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объявляется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больше одного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namespace’а и одного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класса (исключение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–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небольшие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вспомогательные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private классы);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2C145"/>
              </a:buClr>
              <a:buFont typeface="Arial"/>
              <a:buChar char="►"/>
            </a:pPr>
            <a:endParaRPr sz="2850">
              <a:latin typeface="Tahoma"/>
              <a:cs typeface="Tahoma"/>
            </a:endParaRPr>
          </a:p>
          <a:p>
            <a:pPr marL="355600" marR="474980" indent="-342900">
              <a:lnSpc>
                <a:spcPct val="100000"/>
              </a:lnSpc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Фигурные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скобки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размещаются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всегда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на отдельной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строке;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2C145"/>
              </a:buClr>
              <a:buFont typeface="Arial"/>
              <a:buChar char="►"/>
            </a:pPr>
            <a:endParaRPr sz="2850">
              <a:latin typeface="Tahoma"/>
              <a:cs typeface="Tahoma"/>
            </a:endParaRPr>
          </a:p>
          <a:p>
            <a:pPr marL="355600" marR="922655" indent="-342900">
              <a:lnSpc>
                <a:spcPct val="100000"/>
              </a:lnSpc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условии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if-else</a:t>
            </a:r>
            <a:r>
              <a:rPr sz="24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всегда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используются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фигурные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скобки;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5B5D6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204" dirty="0">
                <a:solidFill>
                  <a:srgbClr val="FFFFFF"/>
                </a:solidFill>
                <a:uFill>
                  <a:solidFill>
                    <a:srgbClr val="5B5D6B"/>
                  </a:solidFill>
                </a:uFill>
                <a:latin typeface="Times New Roman"/>
                <a:cs typeface="Times New Roman"/>
              </a:rPr>
              <a:t> 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2C145"/>
              </a:buClr>
              <a:buFont typeface="Arial"/>
              <a:buChar char="►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Размер tab’а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4;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884" y="0"/>
            <a:ext cx="8907345" cy="5715000"/>
            <a:chOff x="214884" y="0"/>
            <a:chExt cx="8907345" cy="5715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884" y="0"/>
              <a:ext cx="7277100" cy="5715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985" y="533400"/>
              <a:ext cx="3857244" cy="2205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14755"/>
            <a:ext cx="8815070" cy="5928360"/>
            <a:chOff x="0" y="714755"/>
            <a:chExt cx="8815070" cy="5928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4755"/>
              <a:ext cx="8814816" cy="29047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127" y="3572255"/>
              <a:ext cx="6335268" cy="30708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3135" y="0"/>
            <a:ext cx="3494278" cy="11777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7272" y="84531"/>
            <a:ext cx="27965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pc="-6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>
                <a:solidFill>
                  <a:srgbClr val="008000"/>
                </a:solidFill>
                <a:latin typeface="Consolas"/>
                <a:cs typeface="Consolas"/>
              </a:rPr>
              <a:t>??????</a:t>
            </a:r>
          </a:p>
        </p:txBody>
      </p:sp>
      <p:sp>
        <p:nvSpPr>
          <p:cNvPr id="4" name="object 4"/>
          <p:cNvSpPr/>
          <p:nvPr/>
        </p:nvSpPr>
        <p:spPr>
          <a:xfrm>
            <a:off x="274320" y="800100"/>
            <a:ext cx="8842375" cy="3416935"/>
          </a:xfrm>
          <a:custGeom>
            <a:avLst/>
            <a:gdLst/>
            <a:ahLst/>
            <a:cxnLst/>
            <a:rect l="l" t="t" r="r" b="b"/>
            <a:pathLst>
              <a:path w="8842375" h="3416935">
                <a:moveTo>
                  <a:pt x="8842248" y="0"/>
                </a:moveTo>
                <a:lnTo>
                  <a:pt x="0" y="0"/>
                </a:lnTo>
                <a:lnTo>
                  <a:pt x="0" y="3416807"/>
                </a:lnTo>
                <a:lnTo>
                  <a:pt x="8842248" y="3416807"/>
                </a:lnTo>
                <a:lnTo>
                  <a:pt x="8842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3363" y="816609"/>
            <a:ext cx="8763331" cy="26058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text </a:t>
            </a:r>
            <a:r>
              <a:rPr sz="2400" dirty="0">
                <a:latin typeface="Consolas"/>
                <a:cs typeface="Consolas"/>
              </a:rPr>
              <a:t>= 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"This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24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text.</a:t>
            </a:r>
            <a:r>
              <a:rPr sz="24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New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 string"</a:t>
            </a:r>
            <a:r>
              <a:rPr sz="2400" spc="5" dirty="0">
                <a:latin typeface="Consolas"/>
                <a:cs typeface="Consolas"/>
              </a:rPr>
              <a:t>;</a:t>
            </a:r>
            <a:endParaRPr sz="2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 dirty="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2400" dirty="0">
                <a:latin typeface="Consolas"/>
                <a:cs typeface="Consolas"/>
              </a:rPr>
              <a:t>[]</a:t>
            </a:r>
            <a:r>
              <a:rPr sz="2400" spc="20" dirty="0"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delims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3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".,;:!?\n\xD\xA\"</a:t>
            </a:r>
            <a:r>
              <a:rPr sz="2400" spc="2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400" dirty="0">
                <a:latin typeface="Consolas"/>
                <a:cs typeface="Consolas"/>
              </a:rPr>
              <a:t>.ToCharArray(); </a:t>
            </a:r>
            <a:r>
              <a:rPr sz="2400" spc="-130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dirty="0">
                <a:latin typeface="Consolas"/>
                <a:cs typeface="Consolas"/>
              </a:rPr>
              <a:t>[]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words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text.Split(delims,</a:t>
            </a:r>
          </a:p>
          <a:p>
            <a:pPr marL="1863089">
              <a:lnSpc>
                <a:spcPct val="100000"/>
              </a:lnSpc>
              <a:spcBef>
                <a:spcPts val="5"/>
              </a:spcBef>
            </a:pPr>
            <a:r>
              <a:rPr sz="2400" dirty="0" err="1">
                <a:solidFill>
                  <a:srgbClr val="2B91AE"/>
                </a:solidFill>
                <a:latin typeface="Consolas"/>
                <a:cs typeface="Consolas"/>
              </a:rPr>
              <a:t>StringSplitOptions</a:t>
            </a:r>
            <a:r>
              <a:rPr sz="2400" dirty="0" err="1">
                <a:latin typeface="Consolas"/>
                <a:cs typeface="Consolas"/>
              </a:rPr>
              <a:t>.RemoveEmptyEntries</a:t>
            </a:r>
            <a:r>
              <a:rPr sz="2400" dirty="0">
                <a:latin typeface="Consolas"/>
                <a:cs typeface="Consolas"/>
              </a:rPr>
              <a:t>);</a:t>
            </a:r>
            <a:endParaRPr sz="2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word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2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words)</a:t>
            </a:r>
          </a:p>
          <a:p>
            <a:pPr marL="270446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.WriteLine(word);</a:t>
            </a:r>
          </a:p>
        </p:txBody>
      </p:sp>
      <p:sp>
        <p:nvSpPr>
          <p:cNvPr id="6" name="object 6"/>
          <p:cNvSpPr/>
          <p:nvPr/>
        </p:nvSpPr>
        <p:spPr>
          <a:xfrm>
            <a:off x="239268" y="4799076"/>
            <a:ext cx="8842375" cy="1938655"/>
          </a:xfrm>
          <a:custGeom>
            <a:avLst/>
            <a:gdLst/>
            <a:ahLst/>
            <a:cxnLst/>
            <a:rect l="l" t="t" r="r" b="b"/>
            <a:pathLst>
              <a:path w="8842375" h="1938654">
                <a:moveTo>
                  <a:pt x="8842248" y="0"/>
                </a:moveTo>
                <a:lnTo>
                  <a:pt x="0" y="0"/>
                </a:lnTo>
                <a:lnTo>
                  <a:pt x="0" y="1938528"/>
                </a:lnTo>
                <a:lnTo>
                  <a:pt x="8842248" y="1938528"/>
                </a:lnTo>
                <a:lnTo>
                  <a:pt x="8842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8617" y="5181676"/>
            <a:ext cx="8273415" cy="1492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4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8000"/>
                </a:solidFill>
                <a:latin typeface="Consolas"/>
                <a:cs typeface="Consolas"/>
              </a:rPr>
              <a:t>??????</a:t>
            </a:r>
            <a:endParaRPr sz="2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word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2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words)</a:t>
            </a:r>
          </a:p>
          <a:p>
            <a:pPr marL="3838575" marR="5080" indent="-1134745">
              <a:lnSpc>
                <a:spcPts val="2900"/>
              </a:lnSpc>
              <a:spcBef>
                <a:spcPts val="80"/>
              </a:spcBef>
            </a:pP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if </a:t>
            </a:r>
            <a:r>
              <a:rPr sz="2400" dirty="0">
                <a:latin typeface="Consolas"/>
                <a:cs typeface="Consolas"/>
              </a:rPr>
              <a:t>(word[word.Length</a:t>
            </a:r>
            <a:r>
              <a:rPr sz="2400" spc="2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-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1]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==</a:t>
            </a:r>
            <a:r>
              <a:rPr sz="2400" spc="2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's'</a:t>
            </a:r>
            <a:r>
              <a:rPr sz="2400" dirty="0">
                <a:latin typeface="Consolas"/>
                <a:cs typeface="Consolas"/>
              </a:rPr>
              <a:t>) </a:t>
            </a:r>
            <a:r>
              <a:rPr sz="2400" spc="-130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.WriteLine(word);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21891" y="4909439"/>
              <a:ext cx="130175" cy="30480"/>
            </a:xfrm>
            <a:custGeom>
              <a:avLst/>
              <a:gdLst/>
              <a:ahLst/>
              <a:cxnLst/>
              <a:rect l="l" t="t" r="r" b="b"/>
              <a:pathLst>
                <a:path w="130175" h="30479">
                  <a:moveTo>
                    <a:pt x="128142" y="0"/>
                  </a:moveTo>
                  <a:lnTo>
                    <a:pt x="0" y="11049"/>
                  </a:lnTo>
                  <a:lnTo>
                    <a:pt x="1650" y="29972"/>
                  </a:lnTo>
                  <a:lnTo>
                    <a:pt x="129793" y="19050"/>
                  </a:lnTo>
                  <a:lnTo>
                    <a:pt x="128142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887" y="4828081"/>
              <a:ext cx="334862" cy="294286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629412" y="287985"/>
            <a:ext cx="7917180" cy="1226820"/>
            <a:chOff x="629412" y="287985"/>
            <a:chExt cx="7917180" cy="1226820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9412" y="287985"/>
              <a:ext cx="7036054" cy="12266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41820" y="287985"/>
              <a:ext cx="1604645" cy="1226616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961745" y="449326"/>
            <a:ext cx="72193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Пустые</a:t>
            </a:r>
            <a:r>
              <a:rPr spc="-45" dirty="0"/>
              <a:t> </a:t>
            </a:r>
            <a:r>
              <a:rPr spc="-5" dirty="0"/>
              <a:t>строки</a:t>
            </a:r>
            <a:r>
              <a:rPr spc="-45" dirty="0"/>
              <a:t> </a:t>
            </a:r>
            <a:r>
              <a:rPr dirty="0"/>
              <a:t>и</a:t>
            </a:r>
            <a:r>
              <a:rPr spc="-15" dirty="0"/>
              <a:t> </a:t>
            </a:r>
            <a:r>
              <a:rPr spc="-5" dirty="0"/>
              <a:t>строки</a:t>
            </a:r>
            <a:r>
              <a:rPr spc="20" dirty="0"/>
              <a:t> </a:t>
            </a:r>
            <a:r>
              <a:rPr dirty="0"/>
              <a:t>null</a:t>
            </a:r>
          </a:p>
        </p:txBody>
      </p:sp>
      <p:grpSp>
        <p:nvGrpSpPr>
          <p:cNvPr id="41" name="object 41"/>
          <p:cNvGrpSpPr/>
          <p:nvPr/>
        </p:nvGrpSpPr>
        <p:grpSpPr>
          <a:xfrm>
            <a:off x="216408" y="1272590"/>
            <a:ext cx="8682355" cy="2059305"/>
            <a:chOff x="216408" y="1272590"/>
            <a:chExt cx="8682355" cy="2059305"/>
          </a:xfrm>
        </p:grpSpPr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6408" y="1362417"/>
              <a:ext cx="458571" cy="4265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9684" y="1272590"/>
              <a:ext cx="2285745" cy="5652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68880" y="1272590"/>
              <a:ext cx="568248" cy="5652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78252" y="1272590"/>
              <a:ext cx="2645410" cy="5652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87111" y="1272590"/>
              <a:ext cx="1888109" cy="5652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38543" y="1272590"/>
              <a:ext cx="2259965" cy="5652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9684" y="1729790"/>
              <a:ext cx="1537589" cy="5652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0788" y="2247950"/>
              <a:ext cx="967549" cy="5652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79447" y="2247950"/>
              <a:ext cx="450926" cy="5652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72996" y="2247950"/>
              <a:ext cx="892860" cy="5652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3776" y="2766110"/>
              <a:ext cx="5538089" cy="565226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216408" y="3802430"/>
            <a:ext cx="8928100" cy="1937385"/>
            <a:chOff x="216408" y="3802430"/>
            <a:chExt cx="8928100" cy="1937385"/>
          </a:xfrm>
        </p:grpSpPr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6408" y="3892257"/>
              <a:ext cx="458571" cy="4265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9684" y="3802430"/>
              <a:ext cx="3037078" cy="5652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20212" y="3802430"/>
              <a:ext cx="815149" cy="5652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74948" y="3802430"/>
              <a:ext cx="4686046" cy="5652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9684" y="4259630"/>
              <a:ext cx="1888108" cy="5652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71115" y="4259630"/>
              <a:ext cx="4696840" cy="5652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31279" y="4259630"/>
              <a:ext cx="815149" cy="5652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82967" y="4259630"/>
              <a:ext cx="1365377" cy="5652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9684" y="4716830"/>
              <a:ext cx="1828545" cy="5652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11680" y="4716830"/>
              <a:ext cx="2974721" cy="56522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49723" y="4716830"/>
              <a:ext cx="1351534" cy="5652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64708" y="4716830"/>
              <a:ext cx="815149" cy="56522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16396" y="4716830"/>
              <a:ext cx="2927603" cy="5652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9684" y="5173979"/>
              <a:ext cx="7257033" cy="565226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323189" y="1190218"/>
            <a:ext cx="8700770" cy="438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0840" indent="-342900">
              <a:lnSpc>
                <a:spcPct val="150100"/>
              </a:lnSpc>
              <a:spcBef>
                <a:spcPts val="100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Пустая строка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—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экземпляр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объекта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System.String, содержащий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символов:</a:t>
            </a:r>
            <a:endParaRPr sz="2000">
              <a:latin typeface="Tahoma"/>
              <a:cs typeface="Tahoma"/>
            </a:endParaRPr>
          </a:p>
          <a:p>
            <a:pPr marL="806450">
              <a:lnSpc>
                <a:spcPct val="100000"/>
              </a:lnSpc>
              <a:spcBef>
                <a:spcPts val="1680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string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"";</a:t>
            </a:r>
            <a:endParaRPr sz="2000">
              <a:latin typeface="Tahoma"/>
              <a:cs typeface="Tahoma"/>
            </a:endParaRPr>
          </a:p>
          <a:p>
            <a:pPr marL="329565">
              <a:lnSpc>
                <a:spcPct val="100000"/>
              </a:lnSpc>
              <a:spcBef>
                <a:spcPts val="1680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пустых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строк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можно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вызывать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методы.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 marL="355600" marR="5080" indent="-342900">
              <a:lnSpc>
                <a:spcPct val="150000"/>
              </a:lnSpc>
              <a:spcBef>
                <a:spcPts val="1665"/>
              </a:spcBef>
              <a:buClr>
                <a:srgbClr val="A2C145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Строки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со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значениями </a:t>
            </a:r>
            <a:r>
              <a:rPr sz="2000" b="1" spc="-5" dirty="0">
                <a:solidFill>
                  <a:srgbClr val="FFFFFF"/>
                </a:solidFill>
                <a:latin typeface="Tahoma"/>
                <a:cs typeface="Tahoma"/>
              </a:rPr>
              <a:t>null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не ссылаются на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экземпляр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объекта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System.String,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попытка вызвать метод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для строки </a:t>
            </a:r>
            <a:r>
              <a:rPr sz="2000" b="1" spc="-5" dirty="0">
                <a:solidFill>
                  <a:srgbClr val="FFFFFF"/>
                </a:solidFill>
                <a:latin typeface="Tahoma"/>
                <a:cs typeface="Tahoma"/>
              </a:rPr>
              <a:t>null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вызовет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исключени</a:t>
            </a:r>
            <a:r>
              <a:rPr sz="2000" u="heavy" strike="dblStrike" spc="-5" dirty="0">
                <a:solidFill>
                  <a:srgbClr val="FFFFFF"/>
                </a:solidFill>
                <a:uFill>
                  <a:solidFill>
                    <a:srgbClr val="5B5D6B"/>
                  </a:solidFill>
                </a:uFill>
                <a:latin typeface="Tahoma"/>
                <a:cs typeface="Tahoma"/>
              </a:rPr>
              <a:t>е</a:t>
            </a:r>
            <a:r>
              <a:rPr sz="2000" strike="noStrike" spc="-5" dirty="0">
                <a:solidFill>
                  <a:srgbClr val="FFFFFF"/>
                </a:solidFill>
                <a:latin typeface="Tahoma"/>
                <a:cs typeface="Tahoma"/>
              </a:rPr>
              <a:t> NullReferenceException.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строки </a:t>
            </a:r>
            <a:r>
              <a:rPr sz="2000" b="1" strike="noStrike" spc="-5" dirty="0">
                <a:solidFill>
                  <a:srgbClr val="FFFFFF"/>
                </a:solidFill>
                <a:latin typeface="Tahoma"/>
                <a:cs typeface="Tahoma"/>
              </a:rPr>
              <a:t>null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можно использовать в </a:t>
            </a:r>
            <a:r>
              <a:rPr sz="2000" strike="noStrike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операциях</a:t>
            </a:r>
            <a:r>
              <a:rPr sz="2000" strike="noStrike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объединения</a:t>
            </a:r>
            <a:r>
              <a:rPr sz="2000" strike="noStrike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и сравнения</a:t>
            </a:r>
            <a:r>
              <a:rPr sz="2000" strike="noStrike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с </a:t>
            </a:r>
            <a:r>
              <a:rPr sz="2000" strike="noStrike" spc="-5" dirty="0">
                <a:solidFill>
                  <a:srgbClr val="FFFFFF"/>
                </a:solidFill>
                <a:latin typeface="Tahoma"/>
                <a:cs typeface="Tahoma"/>
              </a:rPr>
              <a:t>другими</a:t>
            </a:r>
            <a:r>
              <a:rPr sz="2000" strike="noStrike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trike="noStrike" dirty="0">
                <a:solidFill>
                  <a:srgbClr val="FFFFFF"/>
                </a:solidFill>
                <a:latin typeface="Tahoma"/>
                <a:cs typeface="Tahoma"/>
              </a:rPr>
              <a:t>строками.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597645" y="6276543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54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663" y="0"/>
            <a:ext cx="8618220" cy="1850389"/>
            <a:chOff x="359663" y="0"/>
            <a:chExt cx="8618220" cy="18503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663" y="0"/>
              <a:ext cx="8617966" cy="11793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208" y="623265"/>
              <a:ext cx="2713990" cy="1226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3552" y="623265"/>
              <a:ext cx="4618990" cy="12266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Tahoma"/>
                <a:cs typeface="Tahoma"/>
              </a:rPr>
              <a:t>Форматированный</a:t>
            </a:r>
            <a:r>
              <a:rPr b="1" spc="-7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вывод.</a:t>
            </a:r>
          </a:p>
          <a:p>
            <a:pPr algn="ctr">
              <a:lnSpc>
                <a:spcPct val="100000"/>
              </a:lnSpc>
            </a:pPr>
            <a:r>
              <a:rPr b="1" spc="-5" dirty="0">
                <a:latin typeface="Tahoma"/>
                <a:cs typeface="Tahoma"/>
              </a:rPr>
              <a:t>Метод</a:t>
            </a:r>
            <a:r>
              <a:rPr b="1" spc="-35" dirty="0">
                <a:latin typeface="Tahoma"/>
                <a:cs typeface="Tahoma"/>
              </a:rPr>
              <a:t> </a:t>
            </a:r>
            <a:r>
              <a:rPr b="1" spc="-5" dirty="0">
                <a:latin typeface="Tahoma"/>
                <a:cs typeface="Tahoma"/>
              </a:rPr>
              <a:t>String.Format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00062" y="1708150"/>
            <a:ext cx="7929880" cy="5156200"/>
            <a:chOff x="500062" y="1708150"/>
            <a:chExt cx="7929880" cy="5156200"/>
          </a:xfrm>
        </p:grpSpPr>
        <p:sp>
          <p:nvSpPr>
            <p:cNvPr id="8" name="object 8"/>
            <p:cNvSpPr/>
            <p:nvPr/>
          </p:nvSpPr>
          <p:spPr>
            <a:xfrm>
              <a:off x="500062" y="1714461"/>
              <a:ext cx="7929880" cy="5144135"/>
            </a:xfrm>
            <a:custGeom>
              <a:avLst/>
              <a:gdLst/>
              <a:ahLst/>
              <a:cxnLst/>
              <a:rect l="l" t="t" r="r" b="b"/>
              <a:pathLst>
                <a:path w="7929880" h="5144134">
                  <a:moveTo>
                    <a:pt x="7929499" y="0"/>
                  </a:moveTo>
                  <a:lnTo>
                    <a:pt x="0" y="0"/>
                  </a:lnTo>
                  <a:lnTo>
                    <a:pt x="0" y="4804410"/>
                  </a:lnTo>
                  <a:lnTo>
                    <a:pt x="0" y="5143538"/>
                  </a:lnTo>
                  <a:lnTo>
                    <a:pt x="7929499" y="5143538"/>
                  </a:lnTo>
                  <a:lnTo>
                    <a:pt x="7929499" y="4804410"/>
                  </a:lnTo>
                  <a:lnTo>
                    <a:pt x="7929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062" y="1708149"/>
              <a:ext cx="7929880" cy="4817110"/>
            </a:xfrm>
            <a:custGeom>
              <a:avLst/>
              <a:gdLst/>
              <a:ahLst/>
              <a:cxnLst/>
              <a:rect l="l" t="t" r="r" b="b"/>
              <a:pathLst>
                <a:path w="7929880" h="4817109">
                  <a:moveTo>
                    <a:pt x="7929562" y="4804372"/>
                  </a:moveTo>
                  <a:lnTo>
                    <a:pt x="0" y="4804372"/>
                  </a:lnTo>
                  <a:lnTo>
                    <a:pt x="0" y="4817072"/>
                  </a:lnTo>
                  <a:lnTo>
                    <a:pt x="7929562" y="4817072"/>
                  </a:lnTo>
                  <a:lnTo>
                    <a:pt x="7929562" y="4804372"/>
                  </a:lnTo>
                  <a:close/>
                </a:path>
                <a:path w="7929880" h="4817109">
                  <a:moveTo>
                    <a:pt x="792956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929562" y="12700"/>
                  </a:lnTo>
                  <a:lnTo>
                    <a:pt x="7929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0062" y="6851649"/>
              <a:ext cx="7929880" cy="12700"/>
            </a:xfrm>
            <a:custGeom>
              <a:avLst/>
              <a:gdLst/>
              <a:ahLst/>
              <a:cxnLst/>
              <a:rect l="l" t="t" r="r" b="b"/>
              <a:pathLst>
                <a:path w="7929880" h="12700">
                  <a:moveTo>
                    <a:pt x="0" y="12700"/>
                  </a:moveTo>
                  <a:lnTo>
                    <a:pt x="7929562" y="12700"/>
                  </a:lnTo>
                  <a:lnTo>
                    <a:pt x="792956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2820" y="1677670"/>
            <a:ext cx="6195695" cy="513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sz="180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System;</a:t>
            </a:r>
            <a:endParaRPr sz="1800">
              <a:latin typeface="Courier New"/>
              <a:cs typeface="Courier New"/>
            </a:endParaRPr>
          </a:p>
          <a:p>
            <a:pPr marL="17526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0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2B91AE"/>
                </a:solidFill>
                <a:latin typeface="Courier New"/>
                <a:cs typeface="Courier New"/>
              </a:rPr>
              <a:t>Program</a:t>
            </a:r>
            <a:endParaRPr sz="1800">
              <a:latin typeface="Courier New"/>
              <a:cs typeface="Courier New"/>
            </a:endParaRPr>
          </a:p>
          <a:p>
            <a:pPr marL="17526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72263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0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72263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26873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endParaRPr sz="1800">
              <a:latin typeface="Courier New"/>
              <a:cs typeface="Courier New"/>
            </a:endParaRPr>
          </a:p>
          <a:p>
            <a:pPr marL="1814195" marR="246253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par1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20.45F,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par2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40.76F;</a:t>
            </a:r>
            <a:endParaRPr sz="1800">
              <a:latin typeface="Courier New"/>
              <a:cs typeface="Courier New"/>
            </a:endParaRPr>
          </a:p>
          <a:p>
            <a:pPr marL="1814195" marR="5080" indent="-5461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2B91AE"/>
                </a:solidFill>
                <a:latin typeface="Courier New"/>
                <a:cs typeface="Courier New"/>
              </a:rPr>
              <a:t>String</a:t>
            </a:r>
            <a:r>
              <a:rPr sz="1800" spc="75" dirty="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composite</a:t>
            </a:r>
            <a:r>
              <a:rPr sz="1800" spc="7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2B91AE"/>
                </a:solidFill>
                <a:latin typeface="Courier New"/>
                <a:cs typeface="Courier New"/>
              </a:rPr>
              <a:t>String</a:t>
            </a:r>
            <a:r>
              <a:rPr sz="1800" spc="-10" dirty="0">
                <a:latin typeface="Courier New"/>
                <a:cs typeface="Courier New"/>
              </a:rPr>
              <a:t>.Format(</a:t>
            </a:r>
            <a:r>
              <a:rPr sz="1800" spc="-10" dirty="0">
                <a:solidFill>
                  <a:srgbClr val="A21515"/>
                </a:solidFill>
                <a:latin typeface="Courier New"/>
                <a:cs typeface="Courier New"/>
              </a:rPr>
              <a:t>"{0}</a:t>
            </a:r>
            <a:r>
              <a:rPr sz="1800" spc="-25" dirty="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A21515"/>
                </a:solidFill>
                <a:latin typeface="Courier New"/>
                <a:cs typeface="Courier New"/>
              </a:rPr>
              <a:t>+</a:t>
            </a:r>
            <a:r>
              <a:rPr sz="1800" spc="-40" dirty="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A21515"/>
                </a:solidFill>
                <a:latin typeface="Courier New"/>
                <a:cs typeface="Courier New"/>
              </a:rPr>
              <a:t>{1}</a:t>
            </a:r>
            <a:r>
              <a:rPr sz="1800" spc="-25" dirty="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A21515"/>
                </a:solidFill>
                <a:latin typeface="Courier New"/>
                <a:cs typeface="Courier New"/>
              </a:rPr>
              <a:t>=</a:t>
            </a:r>
            <a:r>
              <a:rPr sz="1800" spc="-25" dirty="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A21515"/>
                </a:solidFill>
                <a:latin typeface="Courier New"/>
                <a:cs typeface="Courier New"/>
              </a:rPr>
              <a:t>{2}"</a:t>
            </a:r>
            <a:r>
              <a:rPr sz="1800" spc="-10" dirty="0">
                <a:latin typeface="Courier New"/>
                <a:cs typeface="Courier New"/>
              </a:rPr>
              <a:t>,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par1,</a:t>
            </a:r>
            <a:endParaRPr sz="1800">
              <a:latin typeface="Courier New"/>
              <a:cs typeface="Courier New"/>
            </a:endParaRPr>
          </a:p>
          <a:p>
            <a:pPr marL="181419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par2,</a:t>
            </a:r>
            <a:endParaRPr sz="1800">
              <a:latin typeface="Courier New"/>
              <a:cs typeface="Courier New"/>
            </a:endParaRPr>
          </a:p>
          <a:p>
            <a:pPr marL="1268730" marR="962025" indent="54546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par1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10" dirty="0">
                <a:latin typeface="Courier New"/>
                <a:cs typeface="Courier New"/>
              </a:rPr>
              <a:t>par2);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B91AE"/>
                </a:solidFill>
                <a:latin typeface="Courier New"/>
                <a:cs typeface="Courier New"/>
              </a:rPr>
              <a:t>C</a:t>
            </a:r>
            <a:r>
              <a:rPr sz="1800" spc="-15" dirty="0">
                <a:solidFill>
                  <a:srgbClr val="2B91AE"/>
                </a:solidFill>
                <a:latin typeface="Courier New"/>
                <a:cs typeface="Courier New"/>
              </a:rPr>
              <a:t>on</a:t>
            </a:r>
            <a:r>
              <a:rPr sz="1800" spc="-5" dirty="0">
                <a:solidFill>
                  <a:srgbClr val="2B91AE"/>
                </a:solidFill>
                <a:latin typeface="Courier New"/>
                <a:cs typeface="Courier New"/>
              </a:rPr>
              <a:t>so</a:t>
            </a:r>
            <a:r>
              <a:rPr sz="1800" spc="-15" dirty="0">
                <a:solidFill>
                  <a:srgbClr val="2B91AE"/>
                </a:solidFill>
                <a:latin typeface="Courier New"/>
                <a:cs typeface="Courier New"/>
              </a:rPr>
              <a:t>l</a:t>
            </a:r>
            <a:r>
              <a:rPr sz="1800" dirty="0">
                <a:solidFill>
                  <a:srgbClr val="2B91AE"/>
                </a:solidFill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.</a:t>
            </a:r>
            <a:r>
              <a:rPr sz="1800" spc="-5" dirty="0">
                <a:latin typeface="Courier New"/>
                <a:cs typeface="Courier New"/>
              </a:rPr>
              <a:t>Wr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spc="-5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eL</a:t>
            </a:r>
            <a:r>
              <a:rPr sz="1800" spc="-5" dirty="0">
                <a:latin typeface="Courier New"/>
                <a:cs typeface="Courier New"/>
              </a:rPr>
              <a:t>in</a:t>
            </a:r>
            <a:r>
              <a:rPr sz="1800" spc="-10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spc="-15" dirty="0">
                <a:latin typeface="Courier New"/>
                <a:cs typeface="Courier New"/>
              </a:rPr>
              <a:t>c</a:t>
            </a:r>
            <a:r>
              <a:rPr sz="1800" spc="-5" dirty="0">
                <a:latin typeface="Courier New"/>
                <a:cs typeface="Courier New"/>
              </a:rPr>
              <a:t>om</a:t>
            </a:r>
            <a:r>
              <a:rPr sz="1800" spc="-15" dirty="0">
                <a:latin typeface="Courier New"/>
                <a:cs typeface="Courier New"/>
              </a:rPr>
              <a:t>p</a:t>
            </a:r>
            <a:r>
              <a:rPr sz="1800" spc="-5" dirty="0">
                <a:latin typeface="Courier New"/>
                <a:cs typeface="Courier New"/>
              </a:rPr>
              <a:t>o</a:t>
            </a:r>
            <a:r>
              <a:rPr sz="1800" spc="-15" dirty="0">
                <a:latin typeface="Courier New"/>
                <a:cs typeface="Courier New"/>
              </a:rPr>
              <a:t>si</a:t>
            </a:r>
            <a:r>
              <a:rPr sz="1800" spc="-5" dirty="0">
                <a:latin typeface="Courier New"/>
                <a:cs typeface="Courier New"/>
              </a:rPr>
              <a:t>te</a:t>
            </a:r>
            <a:r>
              <a:rPr sz="1800" spc="-15" dirty="0">
                <a:latin typeface="Courier New"/>
                <a:cs typeface="Courier New"/>
              </a:rPr>
              <a:t>)</a:t>
            </a:r>
            <a:r>
              <a:rPr sz="1800" dirty="0">
                <a:latin typeface="Courier New"/>
                <a:cs typeface="Courier New"/>
              </a:rPr>
              <a:t>;  </a:t>
            </a:r>
            <a:r>
              <a:rPr sz="1800" spc="-10" dirty="0">
                <a:solidFill>
                  <a:srgbClr val="2B91AE"/>
                </a:solidFill>
                <a:latin typeface="Courier New"/>
                <a:cs typeface="Courier New"/>
              </a:rPr>
              <a:t>Console</a:t>
            </a:r>
            <a:r>
              <a:rPr sz="1800" spc="-10" dirty="0">
                <a:latin typeface="Courier New"/>
                <a:cs typeface="Courier New"/>
              </a:rPr>
              <a:t>.ReadKey();</a:t>
            </a:r>
            <a:endParaRPr sz="1800">
              <a:latin typeface="Courier New"/>
              <a:cs typeface="Courier New"/>
            </a:endParaRPr>
          </a:p>
          <a:p>
            <a:pPr marL="72263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7526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000" b="1" spc="-5" dirty="0">
                <a:latin typeface="Courier New"/>
                <a:cs typeface="Courier New"/>
              </a:rPr>
              <a:t>20,45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+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40,76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61,21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" y="486206"/>
            <a:ext cx="8797925" cy="4994275"/>
            <a:chOff x="53339" y="486206"/>
            <a:chExt cx="8797925" cy="4994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" y="486206"/>
              <a:ext cx="1951989" cy="8974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9" y="1071422"/>
              <a:ext cx="726770" cy="897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411" y="1071422"/>
              <a:ext cx="1493265" cy="8974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056" y="1071422"/>
              <a:ext cx="687158" cy="8974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503" y="1071422"/>
              <a:ext cx="2880233" cy="8974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3987" y="1071422"/>
              <a:ext cx="2773553" cy="8974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5792" y="1071422"/>
              <a:ext cx="882192" cy="8974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39" y="2241854"/>
              <a:ext cx="694728" cy="8974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407" y="2241854"/>
              <a:ext cx="775525" cy="8974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248" y="2241854"/>
              <a:ext cx="822782" cy="8974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331" y="2241854"/>
              <a:ext cx="754202" cy="8974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328" y="2241854"/>
              <a:ext cx="3009646" cy="8974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39" y="2827070"/>
              <a:ext cx="694728" cy="8974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6407" y="2827070"/>
              <a:ext cx="807516" cy="8974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252" y="2827070"/>
              <a:ext cx="822782" cy="8974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3335" y="2827070"/>
              <a:ext cx="754202" cy="8974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2331" y="2827070"/>
              <a:ext cx="4974209" cy="8974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39" y="3412286"/>
              <a:ext cx="694728" cy="8974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6407" y="3412286"/>
              <a:ext cx="760260" cy="8974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07" y="3412286"/>
              <a:ext cx="822782" cy="8974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091" y="3412286"/>
              <a:ext cx="754202" cy="8974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5087" y="3412286"/>
              <a:ext cx="4788154" cy="8974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39" y="3997502"/>
              <a:ext cx="694728" cy="8974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6407" y="3997502"/>
              <a:ext cx="743546" cy="8974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244" y="3997502"/>
              <a:ext cx="822782" cy="8974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327" y="3997502"/>
              <a:ext cx="754202" cy="8974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9848" y="3997502"/>
              <a:ext cx="7781290" cy="8974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339" y="4582718"/>
              <a:ext cx="2212721" cy="89745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3339" y="5753100"/>
            <a:ext cx="8637905" cy="897890"/>
            <a:chOff x="53339" y="5753100"/>
            <a:chExt cx="8637905" cy="897890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339" y="5753100"/>
              <a:ext cx="2966974" cy="89745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88691" y="5753100"/>
              <a:ext cx="2450464" cy="8974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35424" y="5753100"/>
              <a:ext cx="1039190" cy="8974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2916" y="5753100"/>
              <a:ext cx="3648328" cy="89745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93014" y="504799"/>
            <a:ext cx="8168640" cy="587883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формат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{index[,alignment][:formatString]}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“C”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валюты,</a:t>
            </a:r>
            <a:endParaRPr sz="3200">
              <a:latin typeface="Tahoma"/>
              <a:cs typeface="Tahoma"/>
            </a:endParaRPr>
          </a:p>
          <a:p>
            <a:pPr marL="12700" marR="2752725">
              <a:lnSpc>
                <a:spcPts val="4610"/>
              </a:lnSpc>
              <a:spcBef>
                <a:spcPts val="280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“D” –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для десятичных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чисел, </a:t>
            </a:r>
            <a:r>
              <a:rPr sz="3200" spc="-9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“E”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научной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нотации,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“F”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для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нотации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фиксированной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точкой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{0,10:E}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интерфейсы IFormatter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ICustomFormatter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28871" y="1923414"/>
            <a:ext cx="1931035" cy="669925"/>
          </a:xfrm>
          <a:custGeom>
            <a:avLst/>
            <a:gdLst/>
            <a:ahLst/>
            <a:cxnLst/>
            <a:rect l="l" t="t" r="r" b="b"/>
            <a:pathLst>
              <a:path w="1931035" h="669925">
                <a:moveTo>
                  <a:pt x="71754" y="571626"/>
                </a:moveTo>
                <a:lnTo>
                  <a:pt x="67690" y="571881"/>
                </a:lnTo>
                <a:lnTo>
                  <a:pt x="65404" y="574421"/>
                </a:lnTo>
                <a:lnTo>
                  <a:pt x="0" y="648970"/>
                </a:lnTo>
                <a:lnTo>
                  <a:pt x="97027" y="669163"/>
                </a:lnTo>
                <a:lnTo>
                  <a:pt x="100456" y="669925"/>
                </a:lnTo>
                <a:lnTo>
                  <a:pt x="103758" y="667765"/>
                </a:lnTo>
                <a:lnTo>
                  <a:pt x="104520" y="664337"/>
                </a:lnTo>
                <a:lnTo>
                  <a:pt x="105155" y="660908"/>
                </a:lnTo>
                <a:lnTo>
                  <a:pt x="102997" y="657479"/>
                </a:lnTo>
                <a:lnTo>
                  <a:pt x="99567" y="656844"/>
                </a:lnTo>
                <a:lnTo>
                  <a:pt x="71787" y="651001"/>
                </a:lnTo>
                <a:lnTo>
                  <a:pt x="13842" y="651001"/>
                </a:lnTo>
                <a:lnTo>
                  <a:pt x="9905" y="638937"/>
                </a:lnTo>
                <a:lnTo>
                  <a:pt x="32065" y="631551"/>
                </a:lnTo>
                <a:lnTo>
                  <a:pt x="74929" y="582802"/>
                </a:lnTo>
                <a:lnTo>
                  <a:pt x="77215" y="580263"/>
                </a:lnTo>
                <a:lnTo>
                  <a:pt x="76962" y="576199"/>
                </a:lnTo>
                <a:lnTo>
                  <a:pt x="74294" y="573913"/>
                </a:lnTo>
                <a:lnTo>
                  <a:pt x="71754" y="571626"/>
                </a:lnTo>
                <a:close/>
              </a:path>
              <a:path w="1931035" h="669925">
                <a:moveTo>
                  <a:pt x="32065" y="631551"/>
                </a:moveTo>
                <a:lnTo>
                  <a:pt x="9905" y="638937"/>
                </a:lnTo>
                <a:lnTo>
                  <a:pt x="13842" y="651001"/>
                </a:lnTo>
                <a:lnTo>
                  <a:pt x="19557" y="649097"/>
                </a:lnTo>
                <a:lnTo>
                  <a:pt x="16637" y="649097"/>
                </a:lnTo>
                <a:lnTo>
                  <a:pt x="13207" y="638683"/>
                </a:lnTo>
                <a:lnTo>
                  <a:pt x="25794" y="638683"/>
                </a:lnTo>
                <a:lnTo>
                  <a:pt x="32065" y="631551"/>
                </a:lnTo>
                <a:close/>
              </a:path>
              <a:path w="1931035" h="669925">
                <a:moveTo>
                  <a:pt x="36256" y="643529"/>
                </a:moveTo>
                <a:lnTo>
                  <a:pt x="13842" y="651001"/>
                </a:lnTo>
                <a:lnTo>
                  <a:pt x="71787" y="651001"/>
                </a:lnTo>
                <a:lnTo>
                  <a:pt x="36256" y="643529"/>
                </a:lnTo>
                <a:close/>
              </a:path>
              <a:path w="1931035" h="669925">
                <a:moveTo>
                  <a:pt x="13207" y="638683"/>
                </a:moveTo>
                <a:lnTo>
                  <a:pt x="16637" y="649097"/>
                </a:lnTo>
                <a:lnTo>
                  <a:pt x="23829" y="640916"/>
                </a:lnTo>
                <a:lnTo>
                  <a:pt x="13207" y="638683"/>
                </a:lnTo>
                <a:close/>
              </a:path>
              <a:path w="1931035" h="669925">
                <a:moveTo>
                  <a:pt x="23829" y="640916"/>
                </a:moveTo>
                <a:lnTo>
                  <a:pt x="16637" y="649097"/>
                </a:lnTo>
                <a:lnTo>
                  <a:pt x="19557" y="649097"/>
                </a:lnTo>
                <a:lnTo>
                  <a:pt x="36256" y="643529"/>
                </a:lnTo>
                <a:lnTo>
                  <a:pt x="23829" y="640916"/>
                </a:lnTo>
                <a:close/>
              </a:path>
              <a:path w="1931035" h="669925">
                <a:moveTo>
                  <a:pt x="1926843" y="0"/>
                </a:moveTo>
                <a:lnTo>
                  <a:pt x="32065" y="631551"/>
                </a:lnTo>
                <a:lnTo>
                  <a:pt x="23829" y="640916"/>
                </a:lnTo>
                <a:lnTo>
                  <a:pt x="36256" y="643529"/>
                </a:lnTo>
                <a:lnTo>
                  <a:pt x="1930780" y="11937"/>
                </a:lnTo>
                <a:lnTo>
                  <a:pt x="1926843" y="0"/>
                </a:lnTo>
                <a:close/>
              </a:path>
              <a:path w="1931035" h="669925">
                <a:moveTo>
                  <a:pt x="25794" y="638683"/>
                </a:moveTo>
                <a:lnTo>
                  <a:pt x="13207" y="638683"/>
                </a:lnTo>
                <a:lnTo>
                  <a:pt x="23829" y="640916"/>
                </a:lnTo>
                <a:lnTo>
                  <a:pt x="25794" y="638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9831" y="1074419"/>
            <a:ext cx="8964295" cy="5455920"/>
            <a:chOff x="179831" y="1074419"/>
            <a:chExt cx="8964295" cy="5455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1706879"/>
              <a:ext cx="8964167" cy="48234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80359" y="1074419"/>
              <a:ext cx="6263640" cy="1202690"/>
            </a:xfrm>
            <a:custGeom>
              <a:avLst/>
              <a:gdLst/>
              <a:ahLst/>
              <a:cxnLst/>
              <a:rect l="l" t="t" r="r" b="b"/>
              <a:pathLst>
                <a:path w="6263640" h="1202689">
                  <a:moveTo>
                    <a:pt x="0" y="1202436"/>
                  </a:moveTo>
                  <a:lnTo>
                    <a:pt x="6263640" y="1202436"/>
                  </a:lnTo>
                  <a:lnTo>
                    <a:pt x="6263640" y="0"/>
                  </a:lnTo>
                  <a:lnTo>
                    <a:pt x="0" y="0"/>
                  </a:lnTo>
                  <a:lnTo>
                    <a:pt x="0" y="1202436"/>
                  </a:lnTo>
                  <a:close/>
                </a:path>
              </a:pathLst>
            </a:custGeom>
            <a:solidFill>
              <a:srgbClr val="2C2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0413" y="113487"/>
            <a:ext cx="55867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Tahoma"/>
                <a:cs typeface="Tahoma"/>
              </a:rPr>
              <a:t>Класс</a:t>
            </a:r>
            <a:r>
              <a:rPr b="1" spc="-65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StringBuilder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58845" y="1106551"/>
            <a:ext cx="6151880" cy="1162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80555"/>
              <a:buFont typeface="Arial"/>
              <a:buChar char="►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Любые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модификации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строки происходят внутри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блока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памяти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Clr>
                <a:srgbClr val="6EA9B7"/>
              </a:buClr>
              <a:buSzPct val="96969"/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650" i="1" spc="-30" dirty="0">
                <a:solidFill>
                  <a:srgbClr val="FFFFFF"/>
                </a:solidFill>
                <a:latin typeface="Tahoma"/>
                <a:cs typeface="Tahoma"/>
              </a:rPr>
              <a:t>Length</a:t>
            </a:r>
            <a:r>
              <a:rPr sz="1650" i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 длина строки</a:t>
            </a:r>
            <a:endParaRPr sz="16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25"/>
              </a:spcBef>
              <a:buClr>
                <a:srgbClr val="6EA9B7"/>
              </a:buClr>
              <a:buSzPct val="96969"/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650" i="1" spc="-30" dirty="0">
                <a:solidFill>
                  <a:srgbClr val="FFFFFF"/>
                </a:solidFill>
                <a:latin typeface="Tahoma"/>
                <a:cs typeface="Tahoma"/>
              </a:rPr>
              <a:t>Capacity</a:t>
            </a:r>
            <a:r>
              <a:rPr sz="1650" i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максимальная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длина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строки,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701040" y="62445"/>
            <a:ext cx="7834630" cy="675005"/>
            <a:chOff x="701040" y="62445"/>
            <a:chExt cx="7834630" cy="675005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040" y="62445"/>
              <a:ext cx="4363085" cy="6749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3440" y="62445"/>
              <a:ext cx="3872229" cy="674916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77925" y="147573"/>
            <a:ext cx="7459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Основные</a:t>
            </a:r>
            <a:r>
              <a:rPr sz="2400" spc="-35" dirty="0"/>
              <a:t> </a:t>
            </a:r>
            <a:r>
              <a:rPr sz="2400" spc="-5" dirty="0"/>
              <a:t>элементы класса</a:t>
            </a:r>
            <a:r>
              <a:rPr sz="2400" spc="30" dirty="0"/>
              <a:t> </a:t>
            </a:r>
            <a:r>
              <a:rPr sz="2400" spc="-5" dirty="0"/>
              <a:t>System.Text.StringBuilder</a:t>
            </a:r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402742" y="586485"/>
            <a:ext cx="1017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66FFFF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pend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2742" y="1806067"/>
            <a:ext cx="19284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66FFFF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pen</a:t>
            </a:r>
            <a:r>
              <a:rPr sz="2400" b="1" spc="-10" dirty="0">
                <a:solidFill>
                  <a:srgbClr val="66FFFF"/>
                </a:solidFill>
                <a:latin typeface="Calibri"/>
                <a:cs typeface="Calibri"/>
              </a:rPr>
              <a:t>d</a:t>
            </a:r>
            <a:r>
              <a:rPr sz="2400" b="1" spc="-25" dirty="0">
                <a:solidFill>
                  <a:srgbClr val="66FFFF"/>
                </a:solidFill>
                <a:latin typeface="Calibri"/>
                <a:cs typeface="Calibri"/>
              </a:rPr>
              <a:t>F</a:t>
            </a: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or</a:t>
            </a:r>
            <a:r>
              <a:rPr sz="2400" b="1" spc="5" dirty="0">
                <a:solidFill>
                  <a:srgbClr val="66FFFF"/>
                </a:solidFill>
                <a:latin typeface="Calibri"/>
                <a:cs typeface="Calibri"/>
              </a:rPr>
              <a:t>m</a:t>
            </a:r>
            <a:r>
              <a:rPr sz="2400" b="1" spc="-25" dirty="0">
                <a:solidFill>
                  <a:srgbClr val="66FFFF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t  </a:t>
            </a:r>
            <a:r>
              <a:rPr sz="2400" b="1" spc="-5" dirty="0">
                <a:solidFill>
                  <a:srgbClr val="66FFFF"/>
                </a:solidFill>
                <a:latin typeface="Calibri"/>
                <a:cs typeface="Calibri"/>
              </a:rPr>
              <a:t>Capacity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2742" y="3573444"/>
            <a:ext cx="1659255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5"/>
              </a:spcBef>
            </a:pPr>
            <a:r>
              <a:rPr sz="2400" b="1" spc="-5" dirty="0">
                <a:solidFill>
                  <a:srgbClr val="66FFFF"/>
                </a:solidFill>
                <a:latin typeface="Calibri"/>
                <a:cs typeface="Calibri"/>
              </a:rPr>
              <a:t>Insert </a:t>
            </a: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6FFFF"/>
                </a:solidFill>
                <a:latin typeface="Calibri"/>
                <a:cs typeface="Calibri"/>
              </a:rPr>
              <a:t>Length </a:t>
            </a: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6FFFF"/>
                </a:solidFill>
                <a:latin typeface="Calibri"/>
                <a:cs typeface="Calibri"/>
              </a:rPr>
              <a:t>M</a:t>
            </a:r>
            <a:r>
              <a:rPr sz="2400" b="1" spc="-20" dirty="0">
                <a:solidFill>
                  <a:srgbClr val="66FFFF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66FFFF"/>
                </a:solidFill>
                <a:latin typeface="Calibri"/>
                <a:cs typeface="Calibri"/>
              </a:rPr>
              <a:t>xC</a:t>
            </a: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apacit</a:t>
            </a:r>
            <a:r>
              <a:rPr sz="2400" b="1" u="sng" dirty="0">
                <a:solidFill>
                  <a:srgbClr val="66FFFF"/>
                </a:solidFill>
                <a:uFill>
                  <a:solidFill>
                    <a:srgbClr val="5B5D6B"/>
                  </a:solidFill>
                </a:uFill>
                <a:latin typeface="Calibri"/>
                <a:cs typeface="Calibri"/>
              </a:rPr>
              <a:t>y </a:t>
            </a:r>
            <a:r>
              <a:rPr sz="2400" b="1" dirty="0">
                <a:solidFill>
                  <a:srgbClr val="66FFF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66FFFF"/>
                </a:solidFill>
                <a:latin typeface="Calibri"/>
                <a:cs typeface="Calibri"/>
              </a:rPr>
              <a:t>Remove </a:t>
            </a:r>
            <a:r>
              <a:rPr sz="2400" b="1" spc="-10" dirty="0">
                <a:solidFill>
                  <a:srgbClr val="66FFFF"/>
                </a:solidFill>
                <a:latin typeface="Calibri"/>
                <a:cs typeface="Calibri"/>
              </a:rPr>
              <a:t> Replace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2742" y="6195771"/>
            <a:ext cx="1056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66FFFF"/>
                </a:solidFill>
                <a:latin typeface="Calibri"/>
                <a:cs typeface="Calibri"/>
              </a:rPr>
              <a:t>ToString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92120" y="597153"/>
            <a:ext cx="6410325" cy="5923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30555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Добавление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конец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строки.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Разные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варианты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метода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позволяют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добавлять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строку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величины</a:t>
            </a:r>
            <a:r>
              <a:rPr sz="20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любых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35"/>
              </a:lnSpc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встроенных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типов,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массивы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символов,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2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подстроки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35"/>
              </a:lnSpc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типа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string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Добавление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форматированной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конец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строки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Получение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или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установка</a:t>
            </a:r>
            <a:r>
              <a:rPr sz="2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емкости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буфера.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Если</a:t>
            </a:r>
            <a:endParaRPr sz="2000">
              <a:latin typeface="Times New Roman"/>
              <a:cs typeface="Times New Roman"/>
            </a:endParaRPr>
          </a:p>
          <a:p>
            <a:pPr marL="12700" marR="73025">
              <a:lnSpc>
                <a:spcPct val="97300"/>
              </a:lnSpc>
              <a:spcBef>
                <a:spcPts val="60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устанавливаемое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значение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меньше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текущей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длины</a:t>
            </a:r>
            <a:r>
              <a:rPr sz="20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или больше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максимального,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генерируется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исключение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ArgumentOutOfRangeException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Вставка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подстроки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заданную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позицию</a:t>
            </a:r>
            <a:endParaRPr sz="2000">
              <a:latin typeface="Times New Roman"/>
              <a:cs typeface="Times New Roman"/>
            </a:endParaRPr>
          </a:p>
          <a:p>
            <a:pPr marL="12700" marR="2361565">
              <a:lnSpc>
                <a:spcPct val="150000"/>
              </a:lnSpc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Длина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строки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(количество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символов) </a:t>
            </a:r>
            <a:r>
              <a:rPr sz="2000" spc="-4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Максимальный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размер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буфера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Удаление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подстроки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из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заданной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позиции</a:t>
            </a:r>
            <a:endParaRPr sz="2000">
              <a:latin typeface="Times New Roman"/>
              <a:cs typeface="Times New Roman"/>
            </a:endParaRPr>
          </a:p>
          <a:p>
            <a:pPr marL="12700" marR="179705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Замена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всех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вхождений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заданной подстроки или символа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новой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подстрокой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или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символом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Преобразование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 строку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типа</a:t>
            </a:r>
            <a:r>
              <a:rPr sz="20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string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2508" y="287985"/>
            <a:ext cx="2744597" cy="12266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5502" y="449326"/>
            <a:ext cx="18783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Массив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244983" y="838629"/>
            <a:ext cx="6556375" cy="3697176"/>
            <a:chOff x="329184" y="1126236"/>
            <a:chExt cx="6556375" cy="3697176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" y="1126236"/>
              <a:ext cx="6256020" cy="12999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9184" y="3869007"/>
              <a:ext cx="6556375" cy="954405"/>
            </a:xfrm>
            <a:custGeom>
              <a:avLst/>
              <a:gdLst/>
              <a:ahLst/>
              <a:cxnLst/>
              <a:rect l="l" t="t" r="r" b="b"/>
              <a:pathLst>
                <a:path w="6556375" h="954404">
                  <a:moveTo>
                    <a:pt x="6556248" y="0"/>
                  </a:moveTo>
                  <a:lnTo>
                    <a:pt x="0" y="0"/>
                  </a:lnTo>
                  <a:lnTo>
                    <a:pt x="0" y="954024"/>
                  </a:lnTo>
                  <a:lnTo>
                    <a:pt x="6556248" y="954024"/>
                  </a:lnTo>
                  <a:lnTo>
                    <a:pt x="6556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4983" y="2158345"/>
            <a:ext cx="6115050" cy="41236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одномерные,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многомерные</a:t>
            </a:r>
            <a:endParaRPr sz="3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ступенчатые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(не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регулярные).</a:t>
            </a:r>
            <a:endParaRPr sz="3200" dirty="0">
              <a:latin typeface="Tahoma"/>
              <a:cs typeface="Tahoma"/>
            </a:endParaRPr>
          </a:p>
          <a:p>
            <a:pPr marL="241935">
              <a:lnSpc>
                <a:spcPct val="100000"/>
              </a:lnSpc>
              <a:spcBef>
                <a:spcPts val="2540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8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[]w</a:t>
            </a:r>
            <a:r>
              <a:rPr sz="2800" spc="-15" dirty="0"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=</a:t>
            </a:r>
            <a:r>
              <a:rPr sz="2800" spc="-15" dirty="0"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800" spc="-5" dirty="0">
                <a:latin typeface="Consolas"/>
                <a:cs typeface="Consolas"/>
              </a:rPr>
              <a:t>[10];</a:t>
            </a:r>
            <a:endParaRPr sz="2800" dirty="0">
              <a:latin typeface="Consolas"/>
              <a:cs typeface="Consolas"/>
            </a:endParaRPr>
          </a:p>
          <a:p>
            <a:pPr marL="2194560">
              <a:lnSpc>
                <a:spcPct val="100000"/>
              </a:lnSpc>
              <a:spcBef>
                <a:spcPts val="35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8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latin typeface="Consolas"/>
                <a:cs typeface="Consolas"/>
              </a:rPr>
              <a:t>sizeW=</a:t>
            </a:r>
            <a:r>
              <a:rPr sz="2800" spc="-15" dirty="0"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w.Length;</a:t>
            </a:r>
            <a:endParaRPr sz="2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 dirty="0">
              <a:latin typeface="Consolas"/>
              <a:cs typeface="Consolas"/>
            </a:endParaRPr>
          </a:p>
          <a:p>
            <a:pPr marL="12700" marR="469265">
              <a:lnSpc>
                <a:spcPct val="121600"/>
              </a:lnSpc>
              <a:tabLst>
                <a:tab pos="315976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System.Array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2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System.Object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Ссылочный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	-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куче</a:t>
            </a: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418844" y="0"/>
            <a:ext cx="6339840" cy="1850389"/>
            <a:chOff x="1418844" y="0"/>
            <a:chExt cx="6339840" cy="1850389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8844" y="0"/>
              <a:ext cx="6339585" cy="11793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38884" y="623265"/>
              <a:ext cx="937069" cy="12266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2244" y="623265"/>
              <a:ext cx="2145664" cy="12266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74136" y="623265"/>
              <a:ext cx="926414" cy="12266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76827" y="623265"/>
              <a:ext cx="3648329" cy="12266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01384" y="623265"/>
              <a:ext cx="1107770" cy="1226616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751457" y="113487"/>
            <a:ext cx="564705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5"/>
              </a:spcBef>
            </a:pPr>
            <a:r>
              <a:rPr dirty="0"/>
              <a:t>Одномерные</a:t>
            </a:r>
            <a:r>
              <a:rPr spc="-100" dirty="0"/>
              <a:t> </a:t>
            </a:r>
            <a:r>
              <a:rPr dirty="0"/>
              <a:t>массивы </a:t>
            </a:r>
            <a:r>
              <a:rPr spc="-1360" dirty="0"/>
              <a:t> </a:t>
            </a:r>
            <a:r>
              <a:rPr spc="-5" dirty="0"/>
              <a:t>(single-dimensional)</a:t>
            </a:r>
          </a:p>
        </p:txBody>
      </p:sp>
      <p:grpSp>
        <p:nvGrpSpPr>
          <p:cNvPr id="44" name="object 44"/>
          <p:cNvGrpSpPr/>
          <p:nvPr/>
        </p:nvGrpSpPr>
        <p:grpSpPr>
          <a:xfrm>
            <a:off x="140207" y="1514906"/>
            <a:ext cx="8450580" cy="2068195"/>
            <a:chOff x="140207" y="1514906"/>
            <a:chExt cx="8450580" cy="2068195"/>
          </a:xfrm>
        </p:grpSpPr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207" y="1514906"/>
              <a:ext cx="2320798" cy="8974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29384" y="1514906"/>
              <a:ext cx="674916" cy="89745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0207" y="2100122"/>
              <a:ext cx="2869565" cy="8974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78024" y="2100122"/>
              <a:ext cx="1275334" cy="8974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48228" y="2100122"/>
              <a:ext cx="4497197" cy="89745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207" y="2685338"/>
              <a:ext cx="8450453" cy="897458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40207" y="3855770"/>
            <a:ext cx="6658609" cy="1385570"/>
            <a:chOff x="140207" y="3855770"/>
            <a:chExt cx="6658609" cy="1385570"/>
          </a:xfrm>
        </p:grpSpPr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0207" y="3855770"/>
              <a:ext cx="2869565" cy="89745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78024" y="3855770"/>
              <a:ext cx="1275334" cy="8974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48228" y="3855770"/>
              <a:ext cx="3450208" cy="89745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3107" y="4343450"/>
              <a:ext cx="4407154" cy="897458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40207" y="5513832"/>
            <a:ext cx="7883525" cy="1344295"/>
            <a:chOff x="140207" y="5513832"/>
            <a:chExt cx="7883525" cy="1344295"/>
          </a:xfrm>
        </p:grpSpPr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0207" y="5513832"/>
              <a:ext cx="2869565" cy="8974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78024" y="5513832"/>
              <a:ext cx="1275334" cy="8974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48228" y="5513832"/>
              <a:ext cx="4675378" cy="89745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3107" y="6001506"/>
              <a:ext cx="5661533" cy="856490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380491" y="1532802"/>
            <a:ext cx="7817484" cy="509905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тип[]</a:t>
            </a:r>
            <a:r>
              <a:rPr sz="3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имя;</a:t>
            </a:r>
            <a:endParaRPr sz="3200">
              <a:latin typeface="Tahoma"/>
              <a:cs typeface="Tahoma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тип[]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имя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= new тип [ размерность ];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тип[]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имя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{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список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инициализаторов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};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ahoma"/>
              <a:cs typeface="Tahoma"/>
            </a:endParaRPr>
          </a:p>
          <a:p>
            <a:pPr marL="355600" marR="1795780" indent="-3429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тип[]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имя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=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[]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список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иници</a:t>
            </a:r>
            <a:r>
              <a:rPr sz="3200" u="sng" spc="-5" dirty="0">
                <a:solidFill>
                  <a:srgbClr val="FFFFFF"/>
                </a:solidFill>
                <a:uFill>
                  <a:solidFill>
                    <a:srgbClr val="5B5D6B"/>
                  </a:solidFill>
                </a:uFill>
                <a:latin typeface="Tahoma"/>
                <a:cs typeface="Tahoma"/>
              </a:rPr>
              <a:t>а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лизаторов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};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ahoma"/>
              <a:cs typeface="Tahoma"/>
            </a:endParaRPr>
          </a:p>
          <a:p>
            <a:pPr marL="355600" marR="568325" indent="-3429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тип[]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имя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=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размерность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{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список инициализаторов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};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364997"/>
            <a:ext cx="8200390" cy="6171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9400" indent="-342900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Использование строк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длиннее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100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символов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не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желательно. При необходимости инструкция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переносится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на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другую строку. При переносе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части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кода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на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другую строку вторая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последующая строки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сдвигаются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вправо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на один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символ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табуляции;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A2C145"/>
              </a:buClr>
              <a:buFont typeface="Arial"/>
              <a:buChar char="►"/>
            </a:pP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A2C145"/>
              </a:buClr>
              <a:buFont typeface="Arial"/>
              <a:buChar char="►"/>
            </a:pPr>
            <a:endParaRPr sz="235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Каждая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переменная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объявляется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отдельной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строке;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A2C145"/>
              </a:buClr>
              <a:buFont typeface="Arial"/>
              <a:buChar char="►"/>
            </a:pP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2C145"/>
              </a:buClr>
              <a:buFont typeface="Arial"/>
              <a:buChar char="►"/>
            </a:pPr>
            <a:endParaRPr sz="235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Все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подключения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namespace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’ов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размещаются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начале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файла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A2C145"/>
              </a:buClr>
              <a:buFont typeface="Arial"/>
              <a:buChar char="►"/>
            </a:pPr>
            <a:endParaRPr sz="3300">
              <a:latin typeface="Tahoma"/>
              <a:cs typeface="Tahoma"/>
            </a:endParaRPr>
          </a:p>
          <a:p>
            <a:pPr marL="355600" marR="25400" indent="-342900">
              <a:lnSpc>
                <a:spcPct val="100000"/>
              </a:lnSpc>
              <a:buClr>
                <a:srgbClr val="A2C145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Функции, поля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свойства группируются внутри класса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по своему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назначению. Такие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группы объединяются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регионы;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34695"/>
            <a:ext cx="8159496" cy="31409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" y="4181855"/>
            <a:ext cx="8903208" cy="138836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212" y="0"/>
            <a:ext cx="8971915" cy="1850389"/>
            <a:chOff x="172212" y="0"/>
            <a:chExt cx="8971915" cy="18503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12" y="0"/>
              <a:ext cx="8619490" cy="11793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8055" y="0"/>
              <a:ext cx="1075944" cy="11793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5535" y="623265"/>
              <a:ext cx="3058541" cy="12266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7675" marR="5080" indent="-29737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Прямоугольные</a:t>
            </a:r>
            <a:r>
              <a:rPr spc="-85" dirty="0"/>
              <a:t> </a:t>
            </a:r>
            <a:r>
              <a:rPr dirty="0"/>
              <a:t>(многомерные) </a:t>
            </a:r>
            <a:r>
              <a:rPr spc="-1360" dirty="0"/>
              <a:t> </a:t>
            </a:r>
            <a:r>
              <a:rPr dirty="0"/>
              <a:t>массивы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5366" y="1922462"/>
            <a:ext cx="8884920" cy="30130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тип[,]</a:t>
            </a:r>
            <a:r>
              <a:rPr sz="2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имя;</a:t>
            </a:r>
            <a:endParaRPr sz="2800" dirty="0">
              <a:latin typeface="Tahoma"/>
              <a:cs typeface="Tahoma"/>
            </a:endParaRPr>
          </a:p>
          <a:p>
            <a:pPr marL="12700" marR="1941830">
              <a:lnSpc>
                <a:spcPct val="120000"/>
              </a:lnSpc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тип[,]</a:t>
            </a:r>
            <a:r>
              <a:rPr sz="2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имя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=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тип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разм_1,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разм_2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];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тип[,]</a:t>
            </a:r>
            <a:r>
              <a:rPr sz="2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имя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=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{ список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инициализаторов</a:t>
            </a:r>
            <a:r>
              <a:rPr sz="2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};</a:t>
            </a:r>
            <a:endParaRPr sz="2800" dirty="0">
              <a:latin typeface="Tahoma"/>
              <a:cs typeface="Tahoma"/>
            </a:endParaRPr>
          </a:p>
          <a:p>
            <a:pPr marL="12700" marR="5080">
              <a:lnSpc>
                <a:spcPts val="4029"/>
              </a:lnSpc>
              <a:spcBef>
                <a:spcPts val="250"/>
              </a:spcBef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тип[,]</a:t>
            </a:r>
            <a:r>
              <a:rPr sz="2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имя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new тип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[,]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список</a:t>
            </a:r>
            <a:r>
              <a:rPr sz="2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инициализаторов</a:t>
            </a:r>
            <a:r>
              <a:rPr sz="2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};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тип[,]</a:t>
            </a:r>
            <a:r>
              <a:rPr sz="2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имя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=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тип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разм_1,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разм_2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{ список</a:t>
            </a:r>
            <a:endParaRPr sz="2800" dirty="0">
              <a:latin typeface="Tahoma"/>
              <a:cs typeface="Tahoma"/>
            </a:endParaRPr>
          </a:p>
          <a:p>
            <a:pPr marL="355600">
              <a:lnSpc>
                <a:spcPts val="3120"/>
              </a:lnSpc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инициализаторов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};</a:t>
            </a:r>
            <a:endParaRPr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2023" y="2569514"/>
            <a:ext cx="2158365" cy="897890"/>
            <a:chOff x="192023" y="2569514"/>
            <a:chExt cx="2158365" cy="897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23" y="2711234"/>
              <a:ext cx="728281" cy="678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39" y="2569514"/>
              <a:ext cx="1877441" cy="89745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9214" y="2685414"/>
            <a:ext cx="1589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6235" algn="l"/>
              </a:tabLst>
            </a:pPr>
            <a:r>
              <a:rPr sz="3200" dirty="0">
                <a:solidFill>
                  <a:srgbClr val="FFFFFF"/>
                </a:solidFill>
              </a:rPr>
              <a:t>а[1,</a:t>
            </a:r>
            <a:r>
              <a:rPr sz="3200" spc="-85" dirty="0">
                <a:solidFill>
                  <a:srgbClr val="FFFFFF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4]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192023" y="3154730"/>
            <a:ext cx="1807845" cy="897890"/>
            <a:chOff x="192023" y="3154730"/>
            <a:chExt cx="1807845" cy="8978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23" y="3296450"/>
              <a:ext cx="728281" cy="6780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39" y="3154730"/>
              <a:ext cx="757237" cy="8974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92" y="3154730"/>
              <a:ext cx="687158" cy="8974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440" y="3154730"/>
              <a:ext cx="624649" cy="8974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404" y="3154730"/>
              <a:ext cx="783158" cy="8974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863" y="3154730"/>
              <a:ext cx="645960" cy="8974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2163" y="3154730"/>
              <a:ext cx="687158" cy="8974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69214" y="3270630"/>
            <a:ext cx="13646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6235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b[i,</a:t>
            </a:r>
            <a:r>
              <a:rPr sz="3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j]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714755"/>
            <a:ext cx="8950452" cy="192786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21563" y="4652771"/>
            <a:ext cx="8028940" cy="1201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235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dirty="0">
                <a:latin typeface="Consolas"/>
                <a:cs typeface="Consolas"/>
              </a:rPr>
              <a:t>[,] a = {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{ 1,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2 }, { 2,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3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} };</a:t>
            </a:r>
            <a:endParaRPr sz="2400">
              <a:latin typeface="Consolas"/>
              <a:cs typeface="Consolas"/>
            </a:endParaRPr>
          </a:p>
          <a:p>
            <a:pPr marL="2951480" marR="1029969" indent="-842010">
              <a:lnSpc>
                <a:spcPts val="2900"/>
              </a:lnSpc>
              <a:spcBef>
                <a:spcPts val="85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var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x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a) 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.Write(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"\t"</a:t>
            </a:r>
            <a:r>
              <a:rPr sz="2400" spc="1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+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x);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3208" y="0"/>
            <a:ext cx="6781800" cy="1850389"/>
            <a:chOff x="1283208" y="0"/>
            <a:chExt cx="6781800" cy="18503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8" y="0"/>
              <a:ext cx="6781546" cy="11793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1991" y="623265"/>
              <a:ext cx="2396998" cy="1226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0603" y="623265"/>
              <a:ext cx="3058541" cy="12266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64385" marR="5080" indent="-9391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Ступенчатые,зубчатые </a:t>
            </a:r>
            <a:r>
              <a:rPr spc="-1360" dirty="0"/>
              <a:t> </a:t>
            </a:r>
            <a:r>
              <a:rPr dirty="0"/>
              <a:t>jagged</a:t>
            </a:r>
            <a:r>
              <a:rPr spc="-15" dirty="0"/>
              <a:t> </a:t>
            </a:r>
            <a:r>
              <a:rPr dirty="0"/>
              <a:t>массивы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207" y="1514906"/>
            <a:ext cx="2902966" cy="8974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0491" y="1630121"/>
            <a:ext cx="22701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тип[][]</a:t>
            </a:r>
            <a:r>
              <a:rPr sz="3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имя;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357627"/>
            <a:ext cx="8889492" cy="255727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863" y="323088"/>
            <a:ext cx="8379459" cy="2554605"/>
          </a:xfrm>
          <a:custGeom>
            <a:avLst/>
            <a:gdLst/>
            <a:ahLst/>
            <a:cxnLst/>
            <a:rect l="l" t="t" r="r" b="b"/>
            <a:pathLst>
              <a:path w="8379459" h="2554605">
                <a:moveTo>
                  <a:pt x="8378952" y="0"/>
                </a:moveTo>
                <a:lnTo>
                  <a:pt x="0" y="0"/>
                </a:lnTo>
                <a:lnTo>
                  <a:pt x="0" y="2554223"/>
                </a:lnTo>
                <a:lnTo>
                  <a:pt x="8378952" y="2554223"/>
                </a:lnTo>
                <a:lnTo>
                  <a:pt x="83789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4299" y="340868"/>
            <a:ext cx="7150734" cy="2468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dirty="0">
                <a:latin typeface="Consolas"/>
                <a:cs typeface="Consolas"/>
              </a:rPr>
              <a:t>[][]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 =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{</a:t>
            </a:r>
            <a:r>
              <a:rPr sz="2000" spc="10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new int</a:t>
            </a:r>
            <a:r>
              <a:rPr sz="2000" spc="-5" dirty="0">
                <a:latin typeface="Consolas"/>
                <a:cs typeface="Consolas"/>
              </a:rPr>
              <a:t>[3],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 int</a:t>
            </a:r>
            <a:r>
              <a:rPr sz="2000" spc="-5" dirty="0">
                <a:latin typeface="Consolas"/>
                <a:cs typeface="Consolas"/>
              </a:rPr>
              <a:t>[5],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5" dirty="0">
                <a:latin typeface="Consolas"/>
                <a:cs typeface="Consolas"/>
              </a:rPr>
              <a:t>[4]</a:t>
            </a:r>
            <a:r>
              <a:rPr sz="2000" dirty="0">
                <a:latin typeface="Consolas"/>
                <a:cs typeface="Consolas"/>
              </a:rPr>
              <a:t> }; </a:t>
            </a:r>
            <a:r>
              <a:rPr sz="2000" spc="-108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20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5" dirty="0">
                <a:latin typeface="Consolas"/>
                <a:cs typeface="Consolas"/>
              </a:rPr>
              <a:t>[] </a:t>
            </a:r>
            <a:r>
              <a:rPr sz="2000" dirty="0">
                <a:latin typeface="Consolas"/>
                <a:cs typeface="Consolas"/>
              </a:rPr>
              <a:t>x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a)</a:t>
            </a:r>
            <a:endParaRPr sz="2000">
              <a:latin typeface="Consolas"/>
              <a:cs typeface="Consolas"/>
            </a:endParaRPr>
          </a:p>
          <a:p>
            <a:pPr marL="1689100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2248535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20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20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x)</a:t>
            </a:r>
            <a:endParaRPr sz="2000">
              <a:latin typeface="Consolas"/>
              <a:cs typeface="Consolas"/>
            </a:endParaRPr>
          </a:p>
          <a:p>
            <a:pPr marL="280797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000" spc="-5" dirty="0">
                <a:latin typeface="Consolas"/>
                <a:cs typeface="Consolas"/>
              </a:rPr>
              <a:t>.Write(</a:t>
            </a:r>
            <a:r>
              <a:rPr sz="2000" spc="-5" dirty="0">
                <a:solidFill>
                  <a:srgbClr val="A21515"/>
                </a:solidFill>
                <a:latin typeface="Consolas"/>
                <a:cs typeface="Consolas"/>
              </a:rPr>
              <a:t>"\t" </a:t>
            </a:r>
            <a:r>
              <a:rPr sz="2000" dirty="0">
                <a:latin typeface="Consolas"/>
                <a:cs typeface="Consolas"/>
              </a:rPr>
              <a:t>+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b);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>
              <a:latin typeface="Consolas"/>
              <a:cs typeface="Consolas"/>
            </a:endParaRPr>
          </a:p>
          <a:p>
            <a:pPr marL="2248535">
              <a:lnSpc>
                <a:spcPct val="100000"/>
              </a:lnSpc>
            </a:pP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000" spc="-5" dirty="0">
                <a:latin typeface="Consolas"/>
                <a:cs typeface="Consolas"/>
              </a:rPr>
              <a:t>.WriteLine();</a:t>
            </a:r>
            <a:endParaRPr sz="2000">
              <a:latin typeface="Consolas"/>
              <a:cs typeface="Consolas"/>
            </a:endParaRPr>
          </a:p>
          <a:p>
            <a:pPr marL="1689100">
              <a:lnSpc>
                <a:spcPct val="100000"/>
              </a:lnSpc>
              <a:spcBef>
                <a:spcPts val="25"/>
              </a:spcBef>
            </a:pPr>
            <a:r>
              <a:rPr sz="2000" dirty="0"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863" y="3429000"/>
            <a:ext cx="6922008" cy="186232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8095" y="0"/>
            <a:ext cx="7810500" cy="1850389"/>
            <a:chOff x="768095" y="0"/>
            <a:chExt cx="7810500" cy="18503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95" y="0"/>
              <a:ext cx="7810246" cy="11793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1903" y="623265"/>
              <a:ext cx="3093466" cy="12266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4170" marR="5080" indent="-2274570">
              <a:lnSpc>
                <a:spcPct val="100000"/>
              </a:lnSpc>
              <a:spcBef>
                <a:spcPts val="105"/>
              </a:spcBef>
            </a:pPr>
            <a:r>
              <a:rPr dirty="0"/>
              <a:t>Комбинации</a:t>
            </a:r>
            <a:r>
              <a:rPr spc="-85" dirty="0"/>
              <a:t> </a:t>
            </a:r>
            <a:r>
              <a:rPr dirty="0"/>
              <a:t>размерностей </a:t>
            </a:r>
            <a:r>
              <a:rPr spc="-1360" dirty="0"/>
              <a:t> </a:t>
            </a:r>
            <a:r>
              <a:rPr dirty="0"/>
              <a:t>массивов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644" y="1429511"/>
            <a:ext cx="8510016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84" y="571500"/>
            <a:ext cx="8686800" cy="478231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60" y="391718"/>
            <a:ext cx="3568065" cy="897890"/>
            <a:chOff x="175260" y="391718"/>
            <a:chExt cx="3568065" cy="897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" y="531926"/>
              <a:ext cx="728281" cy="6795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6" y="391718"/>
              <a:ext cx="1741677" cy="897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515" y="946362"/>
              <a:ext cx="2799334" cy="834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5732" y="391718"/>
              <a:ext cx="2077085" cy="8974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3364" y="484342"/>
            <a:ext cx="312229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Clr>
                <a:srgbClr val="A2C145"/>
              </a:buClr>
              <a:buSzPct val="76119"/>
              <a:buFont typeface="Arial"/>
              <a:buChar char="►"/>
              <a:tabLst>
                <a:tab pos="355600" algn="l"/>
              </a:tabLst>
            </a:pPr>
            <a:r>
              <a:rPr sz="3350" b="1" i="1" u="sng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Цикл</a:t>
            </a:r>
            <a:r>
              <a:rPr sz="3350" b="1" i="1" u="sng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350" b="1" i="1" u="sng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foreach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145" y="3048001"/>
            <a:ext cx="79597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цикл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работает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только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чтение,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но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не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на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запись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элементов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(наполнять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нельзя)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5886" y="4207468"/>
            <a:ext cx="4365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Д.б.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поддержка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интерфейса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IEnumerable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836" y="1380744"/>
            <a:ext cx="8281670" cy="15697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(тип_иден.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название_иден.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контейнер)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Consolas"/>
              <a:cs typeface="Consolas"/>
            </a:endParaRPr>
          </a:p>
          <a:p>
            <a:pPr marL="1920875">
              <a:lnSpc>
                <a:spcPct val="100000"/>
              </a:lnSpc>
            </a:pPr>
            <a:r>
              <a:rPr sz="2400" dirty="0">
                <a:latin typeface="Consolas"/>
                <a:cs typeface="Consolas"/>
              </a:rPr>
              <a:t>{</a:t>
            </a:r>
            <a:r>
              <a:rPr sz="2400" spc="-3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операторы</a:t>
            </a:r>
            <a:r>
              <a:rPr sz="2400" spc="-2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55008" y="347472"/>
            <a:ext cx="4572000" cy="9239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 marR="147955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Цикл foreach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предназначен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для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перебора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элементов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контейнерах, </a:t>
            </a:r>
            <a:r>
              <a:rPr sz="18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том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числе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массивах.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1031" y="4728971"/>
            <a:ext cx="7821295" cy="14782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020" rIns="0" bIns="0" rtlCol="0">
            <a:spAutoFit/>
          </a:bodyPr>
          <a:lstStyle/>
          <a:p>
            <a:pPr marL="1602740" marR="2199640" indent="-1504950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800" spc="-10" dirty="0">
                <a:latin typeface="Consolas"/>
                <a:cs typeface="Consolas"/>
              </a:rPr>
              <a:t>[] </a:t>
            </a:r>
            <a:r>
              <a:rPr sz="1800" spc="-5" dirty="0">
                <a:latin typeface="Consolas"/>
                <a:cs typeface="Consolas"/>
              </a:rPr>
              <a:t>numbers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new int</a:t>
            </a:r>
            <a:r>
              <a:rPr sz="1800" spc="-5" dirty="0">
                <a:latin typeface="Consolas"/>
                <a:cs typeface="Consolas"/>
              </a:rPr>
              <a:t>[]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{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3,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4,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5</a:t>
            </a:r>
            <a:r>
              <a:rPr sz="1800" spc="-5" dirty="0">
                <a:latin typeface="Consolas"/>
                <a:cs typeface="Consolas"/>
              </a:rPr>
              <a:t> };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(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numbers)</a:t>
            </a:r>
            <a:endParaRPr sz="1800">
              <a:latin typeface="Consolas"/>
              <a:cs typeface="Consolas"/>
            </a:endParaRPr>
          </a:p>
          <a:p>
            <a:pPr marL="160274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102485">
              <a:lnSpc>
                <a:spcPct val="100000"/>
              </a:lnSpc>
            </a:pPr>
            <a:r>
              <a:rPr sz="18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1800" spc="-5" dirty="0">
                <a:latin typeface="Consolas"/>
                <a:cs typeface="Consolas"/>
              </a:rPr>
              <a:t>.WriteLine(i);</a:t>
            </a:r>
            <a:endParaRPr sz="1800">
              <a:latin typeface="Consolas"/>
              <a:cs typeface="Consolas"/>
            </a:endParaRPr>
          </a:p>
          <a:p>
            <a:pPr marL="160274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21891" y="4909439"/>
              <a:ext cx="130175" cy="30480"/>
            </a:xfrm>
            <a:custGeom>
              <a:avLst/>
              <a:gdLst/>
              <a:ahLst/>
              <a:cxnLst/>
              <a:rect l="l" t="t" r="r" b="b"/>
              <a:pathLst>
                <a:path w="130175" h="30479">
                  <a:moveTo>
                    <a:pt x="128142" y="0"/>
                  </a:moveTo>
                  <a:lnTo>
                    <a:pt x="0" y="11049"/>
                  </a:lnTo>
                  <a:lnTo>
                    <a:pt x="1650" y="29972"/>
                  </a:lnTo>
                  <a:lnTo>
                    <a:pt x="129793" y="19050"/>
                  </a:lnTo>
                  <a:lnTo>
                    <a:pt x="128142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887" y="4828081"/>
              <a:ext cx="334862" cy="294286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286511" y="620268"/>
            <a:ext cx="8719185" cy="5355590"/>
          </a:xfrm>
          <a:custGeom>
            <a:avLst/>
            <a:gdLst/>
            <a:ahLst/>
            <a:cxnLst/>
            <a:rect l="l" t="t" r="r" b="b"/>
            <a:pathLst>
              <a:path w="8719185" h="5355590">
                <a:moveTo>
                  <a:pt x="8718804" y="0"/>
                </a:moveTo>
                <a:lnTo>
                  <a:pt x="0" y="0"/>
                </a:lnTo>
                <a:lnTo>
                  <a:pt x="0" y="5355336"/>
                </a:lnTo>
                <a:lnTo>
                  <a:pt x="8718804" y="5355336"/>
                </a:lnTo>
                <a:lnTo>
                  <a:pt x="8718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64642" y="640207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B91AE"/>
                </a:solidFill>
                <a:latin typeface="Consolas"/>
                <a:cs typeface="Consolas"/>
              </a:rPr>
              <a:t>String</a:t>
            </a:r>
            <a:r>
              <a:rPr sz="1800" spc="-5" dirty="0">
                <a:solidFill>
                  <a:srgbClr val="000000"/>
                </a:solidFill>
                <a:latin typeface="Consolas"/>
                <a:cs typeface="Consolas"/>
              </a:rPr>
              <a:t>[]</a:t>
            </a:r>
            <a:r>
              <a:rPr sz="1800" spc="-4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onsolas"/>
                <a:cs typeface="Consolas"/>
              </a:rPr>
              <a:t>collection</a:t>
            </a:r>
            <a:r>
              <a:rPr sz="1800" spc="-4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4642" y="914527"/>
            <a:ext cx="7733259" cy="501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13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1800" spc="-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2B91AE"/>
                </a:solidFill>
                <a:latin typeface="Consolas"/>
                <a:cs typeface="Consolas"/>
              </a:rPr>
              <a:t>String</a:t>
            </a:r>
            <a:r>
              <a:rPr sz="1800" spc="-5" dirty="0">
                <a:latin typeface="Consolas"/>
                <a:cs typeface="Consolas"/>
              </a:rPr>
              <a:t>[]</a:t>
            </a:r>
            <a:endParaRPr sz="1800" dirty="0">
              <a:latin typeface="Consolas"/>
              <a:cs typeface="Consolas"/>
            </a:endParaRPr>
          </a:p>
          <a:p>
            <a:pPr marL="302133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{</a:t>
            </a:r>
            <a:r>
              <a:rPr sz="1800" spc="-50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21515"/>
                </a:solidFill>
                <a:latin typeface="Consolas"/>
                <a:cs typeface="Consolas"/>
              </a:rPr>
              <a:t>"1-й</a:t>
            </a:r>
            <a:r>
              <a:rPr sz="1800" spc="-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21515"/>
                </a:solidFill>
                <a:latin typeface="Consolas"/>
                <a:cs typeface="Consolas"/>
              </a:rPr>
              <a:t>элемент"</a:t>
            </a:r>
            <a:r>
              <a:rPr sz="1800" spc="-5" dirty="0">
                <a:latin typeface="Consolas"/>
                <a:cs typeface="Consolas"/>
              </a:rPr>
              <a:t>,</a:t>
            </a:r>
            <a:endParaRPr sz="1800" dirty="0">
              <a:latin typeface="Consolas"/>
              <a:cs typeface="Consolas"/>
            </a:endParaRPr>
          </a:p>
          <a:p>
            <a:pPr marL="3021330" marR="1757680">
              <a:lnSpc>
                <a:spcPct val="100000"/>
              </a:lnSpc>
            </a:pPr>
            <a:r>
              <a:rPr sz="1800" spc="-10" dirty="0">
                <a:solidFill>
                  <a:srgbClr val="A21515"/>
                </a:solidFill>
                <a:latin typeface="Consolas"/>
                <a:cs typeface="Consolas"/>
              </a:rPr>
              <a:t>"2-й</a:t>
            </a:r>
            <a:r>
              <a:rPr sz="1800" spc="-7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21515"/>
                </a:solidFill>
                <a:latin typeface="Consolas"/>
                <a:cs typeface="Consolas"/>
              </a:rPr>
              <a:t>элемент"</a:t>
            </a:r>
            <a:r>
              <a:rPr sz="1800" spc="-5" dirty="0">
                <a:latin typeface="Consolas"/>
                <a:cs typeface="Consolas"/>
              </a:rPr>
              <a:t>,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A21515"/>
                </a:solidFill>
                <a:latin typeface="Consolas"/>
                <a:cs typeface="Consolas"/>
              </a:rPr>
              <a:t>"3-й</a:t>
            </a:r>
            <a:r>
              <a:rPr sz="1800" spc="-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21515"/>
                </a:solidFill>
                <a:latin typeface="Consolas"/>
                <a:cs typeface="Consolas"/>
              </a:rPr>
              <a:t>элемент"</a:t>
            </a:r>
            <a:endParaRPr sz="1800" dirty="0">
              <a:latin typeface="Consolas"/>
              <a:cs typeface="Consolas"/>
            </a:endParaRPr>
          </a:p>
          <a:p>
            <a:pPr marL="3021330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};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8000"/>
                </a:solidFill>
                <a:latin typeface="Consolas"/>
                <a:cs typeface="Consolas"/>
              </a:rPr>
              <a:t>//Последовательно</a:t>
            </a:r>
            <a:r>
              <a:rPr sz="18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8000"/>
                </a:solidFill>
                <a:latin typeface="Consolas"/>
                <a:cs typeface="Consolas"/>
              </a:rPr>
              <a:t>выводим </a:t>
            </a:r>
            <a:r>
              <a:rPr sz="1800" dirty="0">
                <a:solidFill>
                  <a:srgbClr val="008000"/>
                </a:solidFill>
                <a:latin typeface="Consolas"/>
                <a:cs typeface="Consolas"/>
              </a:rPr>
              <a:t>в</a:t>
            </a:r>
            <a:r>
              <a:rPr sz="18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8000"/>
                </a:solidFill>
                <a:latin typeface="Consolas"/>
                <a:cs typeface="Consolas"/>
              </a:rPr>
              <a:t>консоль элементы</a:t>
            </a:r>
            <a:r>
              <a:rPr sz="18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Consolas"/>
                <a:cs typeface="Consolas"/>
              </a:rPr>
              <a:t>массива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18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(</a:t>
            </a:r>
            <a:r>
              <a:rPr sz="1800" spc="-5" dirty="0">
                <a:solidFill>
                  <a:srgbClr val="2B91AE"/>
                </a:solidFill>
                <a:latin typeface="Consolas"/>
                <a:cs typeface="Consolas"/>
              </a:rPr>
              <a:t>String</a:t>
            </a:r>
            <a:r>
              <a:rPr sz="1800" spc="-20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element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collection)</a:t>
            </a:r>
            <a:endParaRPr sz="1800" dirty="0">
              <a:latin typeface="Consolas"/>
              <a:cs typeface="Consolas"/>
            </a:endParaRPr>
          </a:p>
          <a:p>
            <a:pPr marL="151638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{</a:t>
            </a:r>
          </a:p>
          <a:p>
            <a:pPr marL="2016760">
              <a:lnSpc>
                <a:spcPct val="100000"/>
              </a:lnSpc>
            </a:pPr>
            <a:r>
              <a:rPr sz="18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1800" spc="-5" dirty="0">
                <a:latin typeface="Consolas"/>
                <a:cs typeface="Consolas"/>
              </a:rPr>
              <a:t>.WriteLine(element);</a:t>
            </a:r>
            <a:endParaRPr sz="1800" dirty="0">
              <a:latin typeface="Consolas"/>
              <a:cs typeface="Consolas"/>
            </a:endParaRPr>
          </a:p>
          <a:p>
            <a:pPr marL="151638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8000"/>
                </a:solidFill>
                <a:latin typeface="Consolas"/>
                <a:cs typeface="Consolas"/>
              </a:rPr>
              <a:t>//Цикл</a:t>
            </a:r>
            <a:r>
              <a:rPr sz="18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8000"/>
                </a:solidFill>
                <a:latin typeface="Consolas"/>
                <a:cs typeface="Consolas"/>
              </a:rPr>
              <a:t>for,</a:t>
            </a:r>
            <a:r>
              <a:rPr sz="1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8000"/>
                </a:solidFill>
                <a:latin typeface="Consolas"/>
                <a:cs typeface="Consolas"/>
              </a:rPr>
              <a:t>выполняющий</a:t>
            </a:r>
            <a:r>
              <a:rPr sz="1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8000"/>
                </a:solidFill>
                <a:latin typeface="Consolas"/>
                <a:cs typeface="Consolas"/>
              </a:rPr>
              <a:t>аналогичные</a:t>
            </a:r>
            <a:r>
              <a:rPr sz="1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8000"/>
                </a:solidFill>
                <a:latin typeface="Consolas"/>
                <a:cs typeface="Consolas"/>
              </a:rPr>
              <a:t>действия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(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800" dirty="0" err="1">
                <a:latin typeface="Consolas"/>
                <a:cs typeface="Consolas"/>
              </a:rPr>
              <a:t>i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lang="en-US" spc="-20" dirty="0">
                <a:latin typeface="Consolas"/>
                <a:cs typeface="Consolas"/>
              </a:rPr>
              <a:t>= 0;</a:t>
            </a:r>
            <a:r>
              <a:rPr sz="1800" strike="noStrike" spc="-15" dirty="0">
                <a:latin typeface="Consolas"/>
                <a:cs typeface="Consolas"/>
              </a:rPr>
              <a:t> </a:t>
            </a:r>
            <a:r>
              <a:rPr sz="1800" strike="noStrike" dirty="0">
                <a:latin typeface="Consolas"/>
                <a:cs typeface="Consolas"/>
              </a:rPr>
              <a:t>i</a:t>
            </a:r>
            <a:r>
              <a:rPr sz="1800" strike="noStrike" spc="-10" dirty="0">
                <a:latin typeface="Consolas"/>
                <a:cs typeface="Consolas"/>
              </a:rPr>
              <a:t> </a:t>
            </a:r>
            <a:r>
              <a:rPr sz="1800" strike="noStrike" dirty="0">
                <a:latin typeface="Consolas"/>
                <a:cs typeface="Consolas"/>
              </a:rPr>
              <a:t>&lt;</a:t>
            </a:r>
            <a:r>
              <a:rPr sz="1800" strike="noStrike" spc="-5" dirty="0">
                <a:latin typeface="Consolas"/>
                <a:cs typeface="Consolas"/>
              </a:rPr>
              <a:t> collection.Length;</a:t>
            </a:r>
            <a:r>
              <a:rPr sz="1800" strike="noStrike" spc="-20" dirty="0">
                <a:latin typeface="Consolas"/>
                <a:cs typeface="Consolas"/>
              </a:rPr>
              <a:t> </a:t>
            </a:r>
            <a:r>
              <a:rPr sz="1800" strike="noStrike" spc="-5" dirty="0">
                <a:latin typeface="Consolas"/>
                <a:cs typeface="Consolas"/>
              </a:rPr>
              <a:t>++i)</a:t>
            </a:r>
            <a:endParaRPr sz="1800" dirty="0">
              <a:latin typeface="Consolas"/>
              <a:cs typeface="Consolas"/>
            </a:endParaRPr>
          </a:p>
          <a:p>
            <a:pPr marL="151638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{</a:t>
            </a:r>
          </a:p>
          <a:p>
            <a:pPr marL="2016760">
              <a:lnSpc>
                <a:spcPct val="100000"/>
              </a:lnSpc>
            </a:pPr>
            <a:r>
              <a:rPr sz="18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1800" spc="-5" dirty="0">
                <a:latin typeface="Consolas"/>
                <a:cs typeface="Consolas"/>
              </a:rPr>
              <a:t>.WriteLine(collection[i]);</a:t>
            </a:r>
            <a:endParaRPr sz="1800" dirty="0">
              <a:latin typeface="Consolas"/>
              <a:cs typeface="Consolas"/>
            </a:endParaRPr>
          </a:p>
          <a:p>
            <a:pPr marL="151638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}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172" y="312420"/>
            <a:ext cx="8677910" cy="4247515"/>
          </a:xfrm>
          <a:custGeom>
            <a:avLst/>
            <a:gdLst/>
            <a:ahLst/>
            <a:cxnLst/>
            <a:rect l="l" t="t" r="r" b="b"/>
            <a:pathLst>
              <a:path w="8677910" h="4247515">
                <a:moveTo>
                  <a:pt x="8677656" y="0"/>
                </a:moveTo>
                <a:lnTo>
                  <a:pt x="0" y="0"/>
                </a:lnTo>
                <a:lnTo>
                  <a:pt x="0" y="4247387"/>
                </a:lnTo>
                <a:lnTo>
                  <a:pt x="8677656" y="4247387"/>
                </a:lnTo>
                <a:lnTo>
                  <a:pt x="8677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216" y="331673"/>
            <a:ext cx="3912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800" spc="-5" dirty="0">
                <a:solidFill>
                  <a:srgbClr val="000000"/>
                </a:solidFill>
                <a:latin typeface="Consolas"/>
                <a:cs typeface="Consolas"/>
              </a:rPr>
              <a:t>[][]</a:t>
            </a:r>
            <a:r>
              <a:rPr sz="1800" spc="-3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onsolas"/>
                <a:cs typeface="Consolas"/>
              </a:rPr>
              <a:t>numbers</a:t>
            </a:r>
            <a:r>
              <a:rPr sz="1800" spc="-3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800" spc="-5" dirty="0">
                <a:solidFill>
                  <a:srgbClr val="000000"/>
                </a:solidFill>
                <a:latin typeface="Consolas"/>
                <a:cs typeface="Consolas"/>
              </a:rPr>
              <a:t>[3][];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97685" y="678203"/>
          <a:ext cx="5199378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0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R="22225" algn="ctr">
                        <a:lnSpc>
                          <a:spcPts val="1695"/>
                        </a:lnSpc>
                      </a:pPr>
                      <a:r>
                        <a:rPr sz="1800" spc="-5" dirty="0">
                          <a:latin typeface="Consolas"/>
                          <a:cs typeface="Consolas"/>
                        </a:rPr>
                        <a:t>numbers[0]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695"/>
                        </a:lnSpc>
                      </a:pPr>
                      <a:r>
                        <a:rPr sz="18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new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695"/>
                        </a:lnSpc>
                      </a:pPr>
                      <a:r>
                        <a:rPr sz="18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[]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{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695"/>
                        </a:lnSpc>
                      </a:pPr>
                      <a:r>
                        <a:rPr sz="1800" spc="-5" dirty="0">
                          <a:latin typeface="Consolas"/>
                          <a:cs typeface="Consolas"/>
                        </a:rPr>
                        <a:t>1,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};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22225" algn="ctr">
                        <a:lnSpc>
                          <a:spcPts val="1875"/>
                        </a:lnSpc>
                      </a:pPr>
                      <a:r>
                        <a:rPr sz="1800" spc="-5" dirty="0">
                          <a:latin typeface="Consolas"/>
                          <a:cs typeface="Consolas"/>
                        </a:rPr>
                        <a:t>numbers[1]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75"/>
                        </a:lnSpc>
                      </a:pPr>
                      <a:r>
                        <a:rPr sz="18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new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75"/>
                        </a:lnSpc>
                      </a:pPr>
                      <a:r>
                        <a:rPr sz="18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[]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{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875"/>
                        </a:lnSpc>
                      </a:pPr>
                      <a:r>
                        <a:rPr sz="1800" spc="-5" dirty="0">
                          <a:latin typeface="Consolas"/>
                          <a:cs typeface="Consolas"/>
                        </a:rPr>
                        <a:t>1,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7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2,</a:t>
                      </a:r>
                      <a:r>
                        <a:rPr sz="18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};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R="22225" algn="ctr">
                        <a:lnSpc>
                          <a:spcPts val="1875"/>
                        </a:lnSpc>
                      </a:pPr>
                      <a:r>
                        <a:rPr sz="1800" spc="-5" dirty="0">
                          <a:latin typeface="Consolas"/>
                          <a:cs typeface="Consolas"/>
                        </a:rPr>
                        <a:t>numbers[2]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75"/>
                        </a:lnSpc>
                      </a:pPr>
                      <a:r>
                        <a:rPr sz="18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new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75"/>
                        </a:lnSpc>
                      </a:pPr>
                      <a:r>
                        <a:rPr sz="18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[]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{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875"/>
                        </a:lnSpc>
                      </a:pPr>
                      <a:r>
                        <a:rPr sz="1800" spc="-5" dirty="0">
                          <a:latin typeface="Consolas"/>
                          <a:cs typeface="Consolas"/>
                        </a:rPr>
                        <a:t>1,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7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2,</a:t>
                      </a:r>
                      <a:r>
                        <a:rPr sz="18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3,</a:t>
                      </a:r>
                      <a:r>
                        <a:rPr sz="18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4,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7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75"/>
                        </a:lnSpc>
                      </a:pPr>
                      <a:r>
                        <a:rPr sz="1800" spc="-5" dirty="0">
                          <a:latin typeface="Consolas"/>
                          <a:cs typeface="Consolas"/>
                        </a:rPr>
                        <a:t>};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88516" y="2252853"/>
            <a:ext cx="5417185" cy="222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(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800" spc="-5" dirty="0">
                <a:latin typeface="Consolas"/>
                <a:cs typeface="Consolas"/>
              </a:rPr>
              <a:t>[]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row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numbers)</a:t>
            </a:r>
            <a:endParaRPr sz="1800">
              <a:latin typeface="Consolas"/>
              <a:cs typeface="Consolas"/>
            </a:endParaRPr>
          </a:p>
          <a:p>
            <a:pPr marL="640715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140460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18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(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800" spc="-5" dirty="0">
                <a:latin typeface="Consolas"/>
                <a:cs typeface="Consolas"/>
              </a:rPr>
              <a:t>number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row)</a:t>
            </a:r>
            <a:endParaRPr sz="1800">
              <a:latin typeface="Consolas"/>
              <a:cs typeface="Consolas"/>
            </a:endParaRPr>
          </a:p>
          <a:p>
            <a:pPr marL="114046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643380">
              <a:lnSpc>
                <a:spcPct val="100000"/>
              </a:lnSpc>
            </a:pPr>
            <a:r>
              <a:rPr sz="18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1800" spc="-5" dirty="0">
                <a:latin typeface="Consolas"/>
                <a:cs typeface="Consolas"/>
              </a:rPr>
              <a:t>.Write(</a:t>
            </a:r>
            <a:r>
              <a:rPr sz="1800" spc="-5" dirty="0">
                <a:solidFill>
                  <a:srgbClr val="A21515"/>
                </a:solidFill>
                <a:latin typeface="Consolas"/>
                <a:cs typeface="Consolas"/>
              </a:rPr>
              <a:t>$"</a:t>
            </a:r>
            <a:r>
              <a:rPr sz="1800" spc="-5" dirty="0">
                <a:latin typeface="Consolas"/>
                <a:cs typeface="Consolas"/>
              </a:rPr>
              <a:t>{number}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A21515"/>
                </a:solidFill>
                <a:latin typeface="Consolas"/>
                <a:cs typeface="Consolas"/>
              </a:rPr>
              <a:t>\t"</a:t>
            </a:r>
            <a:r>
              <a:rPr sz="1800" spc="-10" dirty="0"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  <a:p>
            <a:pPr marL="114046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140460">
              <a:lnSpc>
                <a:spcPct val="100000"/>
              </a:lnSpc>
            </a:pPr>
            <a:r>
              <a:rPr sz="18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1800" spc="-5" dirty="0">
                <a:latin typeface="Consolas"/>
                <a:cs typeface="Consolas"/>
              </a:rPr>
              <a:t>.WriteLine();</a:t>
            </a:r>
            <a:endParaRPr sz="1800">
              <a:latin typeface="Consolas"/>
              <a:cs typeface="Consolas"/>
            </a:endParaRPr>
          </a:p>
          <a:p>
            <a:pPr marL="640715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8145" y="46736"/>
                  </a:moveTo>
                  <a:lnTo>
                    <a:pt x="19558" y="46736"/>
                  </a:lnTo>
                  <a:lnTo>
                    <a:pt x="19558" y="65786"/>
                  </a:lnTo>
                  <a:lnTo>
                    <a:pt x="148145" y="65786"/>
                  </a:lnTo>
                  <a:lnTo>
                    <a:pt x="148145" y="46736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08204" y="2612135"/>
            <a:ext cx="6556375" cy="4246245"/>
            <a:chOff x="108204" y="2612135"/>
            <a:chExt cx="6556375" cy="4246245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8204" y="2612135"/>
              <a:ext cx="6556375" cy="4246245"/>
            </a:xfrm>
            <a:custGeom>
              <a:avLst/>
              <a:gdLst/>
              <a:ahLst/>
              <a:cxnLst/>
              <a:rect l="l" t="t" r="r" b="b"/>
              <a:pathLst>
                <a:path w="6556375" h="4246245">
                  <a:moveTo>
                    <a:pt x="6556248" y="0"/>
                  </a:moveTo>
                  <a:lnTo>
                    <a:pt x="0" y="0"/>
                  </a:lnTo>
                  <a:lnTo>
                    <a:pt x="0" y="4245864"/>
                  </a:lnTo>
                  <a:lnTo>
                    <a:pt x="6556248" y="4245864"/>
                  </a:lnTo>
                  <a:lnTo>
                    <a:pt x="6556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86639" y="2631440"/>
            <a:ext cx="4914265" cy="4144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using</a:t>
            </a:r>
            <a:r>
              <a:rPr sz="18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System;</a:t>
            </a:r>
            <a:endParaRPr sz="1800">
              <a:latin typeface="Consolas"/>
              <a:cs typeface="Consolas"/>
            </a:endParaRPr>
          </a:p>
          <a:p>
            <a:pPr marL="12700" marR="75692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using </a:t>
            </a:r>
            <a:r>
              <a:rPr sz="1800" spc="-5" dirty="0">
                <a:latin typeface="Consolas"/>
                <a:cs typeface="Consolas"/>
              </a:rPr>
              <a:t>System.Collections.Generic;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using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System.Linq;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using</a:t>
            </a:r>
            <a:r>
              <a:rPr sz="1800" spc="-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System.Text;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using</a:t>
            </a:r>
            <a:r>
              <a:rPr sz="18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System.Threading.Tasks;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namespace</a:t>
            </a:r>
            <a:r>
              <a:rPr sz="18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OOP_Lect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class</a:t>
            </a:r>
            <a:r>
              <a:rPr sz="18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2B91AE"/>
                </a:solidFill>
                <a:latin typeface="Consolas"/>
                <a:cs typeface="Consolas"/>
              </a:rPr>
              <a:t>Prog</a:t>
            </a:r>
            <a:r>
              <a:rPr sz="1800" strike="sngStrike" spc="-5" dirty="0">
                <a:solidFill>
                  <a:srgbClr val="2B91AE"/>
                </a:solidFill>
                <a:latin typeface="Consolas"/>
                <a:cs typeface="Consolas"/>
              </a:rPr>
              <a:t>r</a:t>
            </a:r>
            <a:r>
              <a:rPr sz="1800" strike="noStrike" spc="-5" dirty="0">
                <a:solidFill>
                  <a:srgbClr val="2B91AE"/>
                </a:solidFill>
                <a:latin typeface="Consolas"/>
                <a:cs typeface="Consolas"/>
              </a:rPr>
              <a:t>am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015365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static</a:t>
            </a:r>
            <a:r>
              <a:rPr sz="18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void</a:t>
            </a:r>
            <a:r>
              <a:rPr sz="18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Main(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1800" spc="-5" dirty="0">
                <a:latin typeface="Consolas"/>
                <a:cs typeface="Consolas"/>
              </a:rPr>
              <a:t>[]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args)</a:t>
            </a:r>
            <a:endParaRPr sz="1800">
              <a:latin typeface="Consolas"/>
              <a:cs typeface="Consolas"/>
            </a:endParaRPr>
          </a:p>
          <a:p>
            <a:pPr marL="1015365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015365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35523" y="405384"/>
            <a:ext cx="3506724" cy="27995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1514906"/>
            <a:ext cx="8503920" cy="5343525"/>
            <a:chOff x="202692" y="1514906"/>
            <a:chExt cx="8503920" cy="5343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692" y="1656626"/>
              <a:ext cx="728281" cy="678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107" y="1514906"/>
              <a:ext cx="1651889" cy="897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1264" y="1514906"/>
              <a:ext cx="1581785" cy="8974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912" y="2124455"/>
              <a:ext cx="8267700" cy="473354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72636" y="0"/>
            <a:ext cx="25971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ahoma"/>
                <a:cs typeface="Tahoma"/>
              </a:rPr>
              <a:t>Кортежи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0491" y="696239"/>
            <a:ext cx="7533640" cy="144843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325"/>
              </a:spcBef>
              <a:tabLst>
                <a:tab pos="2757170" algn="l"/>
                <a:tab pos="4408170" algn="l"/>
              </a:tabLst>
            </a:pPr>
            <a:r>
              <a:rPr sz="2500" b="1" i="1" spc="-70" dirty="0">
                <a:solidFill>
                  <a:srgbClr val="FFFFFF"/>
                </a:solidFill>
                <a:latin typeface="Tahoma"/>
                <a:cs typeface="Tahoma"/>
              </a:rPr>
              <a:t>Кортежи</a:t>
            </a:r>
            <a:r>
              <a:rPr sz="2500" b="1" i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i="1" spc="-50" dirty="0">
                <a:solidFill>
                  <a:srgbClr val="FFFFFF"/>
                </a:solidFill>
                <a:latin typeface="Tahoma"/>
                <a:cs typeface="Tahoma"/>
              </a:rPr>
              <a:t>(tuple)	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комбинируют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объекты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различных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типов (от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одного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до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восьми).	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Типы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выражения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7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NuGet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пакет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4800"/>
            <a:ext cx="9063355" cy="4936440"/>
            <a:chOff x="80772" y="531926"/>
            <a:chExt cx="9063355" cy="493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2" y="531926"/>
              <a:ext cx="728281" cy="6795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9832" y="943356"/>
              <a:ext cx="8964295" cy="4525010"/>
            </a:xfrm>
            <a:custGeom>
              <a:avLst/>
              <a:gdLst/>
              <a:ahLst/>
              <a:cxnLst/>
              <a:rect l="l" t="t" r="r" b="b"/>
              <a:pathLst>
                <a:path w="8964295" h="4525010">
                  <a:moveTo>
                    <a:pt x="0" y="4524756"/>
                  </a:moveTo>
                  <a:lnTo>
                    <a:pt x="8964167" y="4524756"/>
                  </a:lnTo>
                  <a:lnTo>
                    <a:pt x="8964167" y="0"/>
                  </a:lnTo>
                  <a:lnTo>
                    <a:pt x="0" y="0"/>
                  </a:lnTo>
                  <a:lnTo>
                    <a:pt x="0" y="4524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7282" y="314476"/>
            <a:ext cx="8888730" cy="4871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7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C#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7.0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tuple</a:t>
            </a: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литералы</a:t>
            </a:r>
            <a:endParaRPr sz="3200" dirty="0">
              <a:latin typeface="Tahoma"/>
              <a:cs typeface="Tahoma"/>
            </a:endParaRPr>
          </a:p>
          <a:p>
            <a:pPr marL="12700">
              <a:lnSpc>
                <a:spcPts val="2740"/>
              </a:lnSpc>
            </a:pP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ValueTuple</a:t>
            </a:r>
            <a:r>
              <a:rPr sz="2400" spc="5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&lt;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5" dirty="0">
                <a:latin typeface="Consolas"/>
                <a:cs typeface="Consolas"/>
              </a:rPr>
              <a:t>,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dirty="0">
                <a:latin typeface="Consolas"/>
                <a:cs typeface="Consolas"/>
              </a:rPr>
              <a:t>&gt;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student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20" dirty="0"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(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"Olga"</a:t>
            </a:r>
            <a:r>
              <a:rPr sz="2400" spc="5" dirty="0">
                <a:latin typeface="Consolas"/>
                <a:cs typeface="Consolas"/>
              </a:rPr>
              <a:t>,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19);</a:t>
            </a:r>
          </a:p>
          <a:p>
            <a:pPr>
              <a:lnSpc>
                <a:spcPct val="100000"/>
              </a:lnSpc>
            </a:pPr>
            <a:endParaRPr sz="2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spc="2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dirty="0">
                <a:latin typeface="Consolas"/>
                <a:cs typeface="Consolas"/>
              </a:rPr>
              <a:t>)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namesAndAge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2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800" dirty="0">
                <a:solidFill>
                  <a:srgbClr val="A21515"/>
                </a:solidFill>
                <a:latin typeface="Consolas"/>
                <a:cs typeface="Consolas"/>
              </a:rPr>
              <a:t>Olga"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21515"/>
                </a:solidFill>
                <a:latin typeface="Consolas"/>
                <a:cs typeface="Consolas"/>
              </a:rPr>
              <a:t>"Krol"</a:t>
            </a:r>
            <a:r>
              <a:rPr sz="1800" spc="-5" dirty="0">
                <a:latin typeface="Consolas"/>
                <a:cs typeface="Consolas"/>
              </a:rPr>
              <a:t>, </a:t>
            </a:r>
            <a:r>
              <a:rPr sz="1800" dirty="0">
                <a:latin typeface="Consolas"/>
                <a:cs typeface="Consolas"/>
              </a:rPr>
              <a:t>22</a:t>
            </a:r>
            <a:r>
              <a:rPr sz="2400" dirty="0">
                <a:latin typeface="Consolas"/>
                <a:cs typeface="Consolas"/>
              </a:rPr>
              <a:t>);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 dirty="0">
              <a:latin typeface="Consolas"/>
              <a:cs typeface="Consolas"/>
            </a:endParaRPr>
          </a:p>
          <a:p>
            <a:pPr marL="12700" marR="1132840">
              <a:lnSpc>
                <a:spcPct val="200000"/>
              </a:lnSpc>
              <a:spcBef>
                <a:spcPts val="5"/>
              </a:spcBef>
            </a:pP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.WriteLine(student.GetType().Name); 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.WriteLine(namesAndAge.GetType().Name);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 dirty="0">
              <a:latin typeface="Consolas"/>
              <a:cs typeface="Consolas"/>
            </a:endParaRPr>
          </a:p>
          <a:p>
            <a:pPr marL="2032000" marR="619125">
              <a:lnSpc>
                <a:spcPct val="100800"/>
              </a:lnSpc>
              <a:spcBef>
                <a:spcPts val="5"/>
              </a:spcBef>
            </a:pP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.WriteLine(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$"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{student}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400" spc="5" dirty="0">
                <a:latin typeface="Consolas"/>
                <a:cs typeface="Consolas"/>
              </a:rPr>
              <a:t>); 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.WriteLine(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$"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{namesAndAge}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400" spc="5" dirty="0">
                <a:latin typeface="Consolas"/>
                <a:cs typeface="Consolas"/>
              </a:rPr>
              <a:t>);</a:t>
            </a:r>
            <a:endParaRPr sz="2400" dirty="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6444" y="5391911"/>
            <a:ext cx="3535679" cy="146608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" y="175310"/>
            <a:ext cx="6511925" cy="897890"/>
            <a:chOff x="225552" y="175310"/>
            <a:chExt cx="6511925" cy="897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552" y="315518"/>
              <a:ext cx="728281" cy="6795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968" y="175310"/>
              <a:ext cx="1894077" cy="897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424" y="175310"/>
              <a:ext cx="4869053" cy="89745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2742" y="290576"/>
            <a:ext cx="60636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C#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7.0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именование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элементов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5552" y="2516174"/>
            <a:ext cx="6274435" cy="897890"/>
            <a:chOff x="225552" y="2516174"/>
            <a:chExt cx="6274435" cy="8978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552" y="2656382"/>
              <a:ext cx="728281" cy="6795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968" y="2516174"/>
              <a:ext cx="5993764" cy="897458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288036" y="1267967"/>
            <a:ext cx="8856345" cy="1201420"/>
          </a:xfrm>
          <a:custGeom>
            <a:avLst/>
            <a:gdLst/>
            <a:ahLst/>
            <a:cxnLst/>
            <a:rect l="l" t="t" r="r" b="b"/>
            <a:pathLst>
              <a:path w="8856345" h="1201420">
                <a:moveTo>
                  <a:pt x="8855964" y="0"/>
                </a:moveTo>
                <a:lnTo>
                  <a:pt x="0" y="0"/>
                </a:lnTo>
                <a:lnTo>
                  <a:pt x="0" y="1200912"/>
                </a:lnTo>
                <a:lnTo>
                  <a:pt x="8855964" y="1200912"/>
                </a:lnTo>
                <a:lnTo>
                  <a:pt x="88559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6166" y="1285113"/>
            <a:ext cx="8441055" cy="186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var </a:t>
            </a:r>
            <a:r>
              <a:rPr sz="2400" dirty="0">
                <a:latin typeface="Consolas"/>
                <a:cs typeface="Consolas"/>
              </a:rPr>
              <a:t>names = (first: 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"Никита"</a:t>
            </a:r>
            <a:r>
              <a:rPr sz="2400" spc="5" dirty="0">
                <a:latin typeface="Consolas"/>
                <a:cs typeface="Consolas"/>
              </a:rPr>
              <a:t>, second: 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"Грицевич"</a:t>
            </a:r>
            <a:r>
              <a:rPr sz="2400" spc="5" dirty="0">
                <a:latin typeface="Consolas"/>
                <a:cs typeface="Consolas"/>
              </a:rPr>
              <a:t>); </a:t>
            </a:r>
            <a:r>
              <a:rPr sz="2400" spc="-130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firstName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names.first;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secondName</a:t>
            </a:r>
            <a:r>
              <a:rPr sz="2400" spc="2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 names.second;</a:t>
            </a:r>
            <a:endParaRPr sz="2400">
              <a:latin typeface="Consolas"/>
              <a:cs typeface="Consolas"/>
            </a:endParaRPr>
          </a:p>
          <a:p>
            <a:pPr marL="391795" indent="-343535">
              <a:lnSpc>
                <a:spcPct val="100000"/>
              </a:lnSpc>
              <a:spcBef>
                <a:spcPts val="194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9243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Именование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при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объявлении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8036" y="3304032"/>
            <a:ext cx="8316595" cy="8305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first,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second)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names2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endParaRPr sz="2400">
              <a:latin typeface="Consolas"/>
              <a:cs typeface="Consolas"/>
            </a:endParaRPr>
          </a:p>
          <a:p>
            <a:pPr marL="3749040">
              <a:lnSpc>
                <a:spcPct val="100000"/>
              </a:lnSpc>
              <a:spcBef>
                <a:spcPts val="25"/>
              </a:spcBef>
              <a:tabLst>
                <a:tab pos="5935980" algn="l"/>
              </a:tabLst>
            </a:pPr>
            <a:r>
              <a:rPr sz="2400" dirty="0">
                <a:latin typeface="Consolas"/>
                <a:cs typeface="Consolas"/>
              </a:rPr>
              <a:t>( 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"Никита"</a:t>
            </a:r>
            <a:r>
              <a:rPr sz="2400" spc="5" dirty="0">
                <a:latin typeface="Consolas"/>
                <a:cs typeface="Consolas"/>
              </a:rPr>
              <a:t>,	</a:t>
            </a:r>
            <a:r>
              <a:rPr sz="2400" spc="5" dirty="0">
                <a:solidFill>
                  <a:srgbClr val="A21515"/>
                </a:solidFill>
                <a:latin typeface="Consolas"/>
                <a:cs typeface="Consolas"/>
              </a:rPr>
              <a:t>"Крицевич"</a:t>
            </a:r>
            <a:r>
              <a:rPr sz="2400" spc="5" dirty="0">
                <a:latin typeface="Consolas"/>
                <a:cs typeface="Consolas"/>
              </a:rPr>
              <a:t>);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736" y="716330"/>
            <a:ext cx="8702040" cy="897890"/>
            <a:chOff x="173736" y="716330"/>
            <a:chExt cx="8702040" cy="897890"/>
          </a:xfrm>
        </p:grpSpPr>
        <p:sp>
          <p:nvSpPr>
            <p:cNvPr id="3" name="object 3"/>
            <p:cNvSpPr/>
            <p:nvPr/>
          </p:nvSpPr>
          <p:spPr>
            <a:xfrm>
              <a:off x="335280" y="800099"/>
              <a:ext cx="8540750" cy="727075"/>
            </a:xfrm>
            <a:custGeom>
              <a:avLst/>
              <a:gdLst/>
              <a:ahLst/>
              <a:cxnLst/>
              <a:rect l="l" t="t" r="r" b="b"/>
              <a:pathLst>
                <a:path w="8540750" h="727075">
                  <a:moveTo>
                    <a:pt x="8540496" y="0"/>
                  </a:moveTo>
                  <a:lnTo>
                    <a:pt x="0" y="0"/>
                  </a:lnTo>
                  <a:lnTo>
                    <a:pt x="0" y="726948"/>
                  </a:lnTo>
                  <a:lnTo>
                    <a:pt x="8540496" y="726948"/>
                  </a:lnTo>
                  <a:lnTo>
                    <a:pt x="8540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6" y="716330"/>
              <a:ext cx="7209790" cy="89745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0103" y="1840991"/>
            <a:ext cx="9072880" cy="5017135"/>
          </a:xfrm>
          <a:custGeom>
            <a:avLst/>
            <a:gdLst/>
            <a:ahLst/>
            <a:cxnLst/>
            <a:rect l="l" t="t" r="r" b="b"/>
            <a:pathLst>
              <a:path w="9072880" h="5017134">
                <a:moveTo>
                  <a:pt x="9072372" y="0"/>
                </a:moveTo>
                <a:lnTo>
                  <a:pt x="0" y="0"/>
                </a:lnTo>
                <a:lnTo>
                  <a:pt x="0" y="5017008"/>
                </a:lnTo>
                <a:lnTo>
                  <a:pt x="9072372" y="5017008"/>
                </a:lnTo>
                <a:lnTo>
                  <a:pt x="90723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8442" y="1859407"/>
            <a:ext cx="862076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67635" algn="l"/>
              </a:tabLst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static</a:t>
            </a:r>
            <a:r>
              <a:rPr sz="20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Tuple</a:t>
            </a:r>
            <a:r>
              <a:rPr sz="2000" spc="-5" dirty="0">
                <a:latin typeface="Consolas"/>
                <a:cs typeface="Consolas"/>
              </a:rPr>
              <a:t>&lt;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5" dirty="0">
                <a:latin typeface="Consolas"/>
                <a:cs typeface="Consolas"/>
              </a:rPr>
              <a:t>,	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15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2000" spc="-5" dirty="0">
                <a:latin typeface="Consolas"/>
                <a:cs typeface="Consolas"/>
              </a:rPr>
              <a:t>&gt;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CreateCortage(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string </a:t>
            </a:r>
            <a:r>
              <a:rPr sz="2000" dirty="0">
                <a:latin typeface="Consolas"/>
                <a:cs typeface="Consolas"/>
              </a:rPr>
              <a:t>name)</a:t>
            </a:r>
            <a:endParaRPr sz="2000">
              <a:latin typeface="Consolas"/>
              <a:cs typeface="Consolas"/>
            </a:endParaRPr>
          </a:p>
          <a:p>
            <a:pPr marL="99123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1548765">
              <a:lnSpc>
                <a:spcPct val="100000"/>
              </a:lnSpc>
              <a:tabLst>
                <a:tab pos="2806700" algn="l"/>
              </a:tabLst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len	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4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name.Length;</a:t>
            </a:r>
            <a:endParaRPr sz="2000">
              <a:latin typeface="Consolas"/>
              <a:cs typeface="Consolas"/>
            </a:endParaRPr>
          </a:p>
          <a:p>
            <a:pPr marL="1548765" marR="1894205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0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s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21515"/>
                </a:solidFill>
                <a:latin typeface="Consolas"/>
                <a:cs typeface="Consolas"/>
              </a:rPr>
              <a:t>"My</a:t>
            </a:r>
            <a:r>
              <a:rPr sz="2000" spc="-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21515"/>
                </a:solidFill>
                <a:latin typeface="Consolas"/>
                <a:cs typeface="Consolas"/>
              </a:rPr>
              <a:t>first</a:t>
            </a:r>
            <a:r>
              <a:rPr sz="2000" spc="-2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A21515"/>
                </a:solidFill>
                <a:latin typeface="Consolas"/>
                <a:cs typeface="Consolas"/>
              </a:rPr>
              <a:t>name</a:t>
            </a:r>
            <a:r>
              <a:rPr sz="2000" spc="-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A21515"/>
                </a:solidFill>
                <a:latin typeface="Consolas"/>
                <a:cs typeface="Consolas"/>
              </a:rPr>
              <a:t>is"</a:t>
            </a:r>
            <a:r>
              <a:rPr sz="200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+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name; </a:t>
            </a:r>
            <a:r>
              <a:rPr sz="2000" spc="-1085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ch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2000" spc="-5" dirty="0">
                <a:latin typeface="Consolas"/>
                <a:cs typeface="Consolas"/>
              </a:rPr>
              <a:t>)(name[0]);</a:t>
            </a:r>
            <a:endParaRPr sz="2000">
              <a:latin typeface="Consolas"/>
              <a:cs typeface="Consolas"/>
            </a:endParaRPr>
          </a:p>
          <a:p>
            <a:pPr marL="1486535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Tuple</a:t>
            </a:r>
            <a:r>
              <a:rPr sz="2000" spc="-5" dirty="0">
                <a:latin typeface="Consolas"/>
                <a:cs typeface="Consolas"/>
              </a:rPr>
              <a:t>.Create&lt;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1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000" dirty="0">
                <a:latin typeface="Consolas"/>
                <a:cs typeface="Consolas"/>
              </a:rPr>
              <a:t>,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2000" spc="-5" dirty="0">
                <a:latin typeface="Consolas"/>
                <a:cs typeface="Consolas"/>
              </a:rPr>
              <a:t>&gt;(len,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s,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ch);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7205" y="3688156"/>
            <a:ext cx="1657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442" y="3993641"/>
            <a:ext cx="43573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static</a:t>
            </a:r>
            <a:r>
              <a:rPr sz="20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void </a:t>
            </a:r>
            <a:r>
              <a:rPr sz="2000" spc="-5" dirty="0">
                <a:latin typeface="Consolas"/>
                <a:cs typeface="Consolas"/>
              </a:rPr>
              <a:t>Main(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000" spc="-5" dirty="0">
                <a:latin typeface="Consolas"/>
                <a:cs typeface="Consolas"/>
              </a:rPr>
              <a:t>[]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args)</a:t>
            </a:r>
            <a:endParaRPr sz="2000">
              <a:latin typeface="Consolas"/>
              <a:cs typeface="Consolas"/>
            </a:endParaRPr>
          </a:p>
          <a:p>
            <a:pPr marL="99123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6947" y="4603241"/>
            <a:ext cx="7454265" cy="2163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7289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var</a:t>
            </a:r>
            <a:r>
              <a:rPr sz="20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someTuple</a:t>
            </a:r>
            <a:r>
              <a:rPr sz="2000" spc="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CreateCortage(</a:t>
            </a:r>
            <a:r>
              <a:rPr sz="2000" spc="-5" dirty="0">
                <a:solidFill>
                  <a:srgbClr val="A21515"/>
                </a:solidFill>
                <a:latin typeface="Consolas"/>
                <a:cs typeface="Consolas"/>
              </a:rPr>
              <a:t>"Anna"</a:t>
            </a:r>
            <a:r>
              <a:rPr sz="2000" spc="-5" dirty="0">
                <a:latin typeface="Consolas"/>
                <a:cs typeface="Consolas"/>
              </a:rPr>
              <a:t>); 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000" spc="-5" dirty="0">
                <a:latin typeface="Consolas"/>
                <a:cs typeface="Consolas"/>
              </a:rPr>
              <a:t>.WriteLine(someTuple.Item1.ToString(),</a:t>
            </a:r>
            <a:endParaRPr sz="2000">
              <a:latin typeface="Consolas"/>
              <a:cs typeface="Consolas"/>
            </a:endParaRPr>
          </a:p>
          <a:p>
            <a:pPr marL="269176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someTuple.Item2,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someTuple.Item3);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Consolas"/>
              <a:cs typeface="Consolas"/>
            </a:endParaRPr>
          </a:p>
          <a:p>
            <a:pPr marL="1143000" marR="574040" indent="-711835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var</a:t>
            </a:r>
            <a:r>
              <a:rPr sz="20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someTuple2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 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Tuple</a:t>
            </a:r>
            <a:r>
              <a:rPr sz="2000" spc="-5" dirty="0">
                <a:latin typeface="Consolas"/>
                <a:cs typeface="Consolas"/>
              </a:rPr>
              <a:t>.Create&lt;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decimal</a:t>
            </a:r>
            <a:r>
              <a:rPr sz="2000" spc="-5" dirty="0">
                <a:latin typeface="Consolas"/>
                <a:cs typeface="Consolas"/>
              </a:rPr>
              <a:t>, 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2B91AE"/>
                </a:solidFill>
                <a:latin typeface="Consolas"/>
                <a:cs typeface="Consolas"/>
              </a:rPr>
              <a:t>Tuple</a:t>
            </a:r>
            <a:r>
              <a:rPr sz="2000" spc="-5" dirty="0">
                <a:latin typeface="Consolas"/>
                <a:cs typeface="Consolas"/>
              </a:rPr>
              <a:t>&lt;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2000" spc="-5" dirty="0">
                <a:latin typeface="Consolas"/>
                <a:cs typeface="Consolas"/>
              </a:rPr>
              <a:t>&gt;&gt;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(12, </a:t>
            </a:r>
            <a:r>
              <a:rPr sz="2000" dirty="0">
                <a:latin typeface="Consolas"/>
                <a:cs typeface="Consolas"/>
              </a:rPr>
              <a:t>someTuple);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000" dirty="0"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58313" y="3774821"/>
            <a:ext cx="6383020" cy="1830705"/>
            <a:chOff x="2758313" y="3774821"/>
            <a:chExt cx="6383020" cy="1830705"/>
          </a:xfrm>
        </p:grpSpPr>
        <p:sp>
          <p:nvSpPr>
            <p:cNvPr id="12" name="object 12"/>
            <p:cNvSpPr/>
            <p:nvPr/>
          </p:nvSpPr>
          <p:spPr>
            <a:xfrm>
              <a:off x="2772918" y="3789426"/>
              <a:ext cx="5544820" cy="1801495"/>
            </a:xfrm>
            <a:custGeom>
              <a:avLst/>
              <a:gdLst/>
              <a:ahLst/>
              <a:cxnLst/>
              <a:rect l="l" t="t" r="r" b="b"/>
              <a:pathLst>
                <a:path w="5544820" h="1801495">
                  <a:moveTo>
                    <a:pt x="0" y="0"/>
                  </a:moveTo>
                  <a:lnTo>
                    <a:pt x="1584324" y="0"/>
                  </a:lnTo>
                </a:path>
                <a:path w="5544820" h="1801495">
                  <a:moveTo>
                    <a:pt x="1007364" y="1801368"/>
                  </a:moveTo>
                  <a:lnTo>
                    <a:pt x="5544438" y="1801368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12664" y="3788664"/>
              <a:ext cx="3828415" cy="646430"/>
            </a:xfrm>
            <a:custGeom>
              <a:avLst/>
              <a:gdLst/>
              <a:ahLst/>
              <a:cxnLst/>
              <a:rect l="l" t="t" r="r" b="b"/>
              <a:pathLst>
                <a:path w="3828415" h="646429">
                  <a:moveTo>
                    <a:pt x="3828288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3828288" y="646176"/>
                  </a:lnTo>
                  <a:lnTo>
                    <a:pt x="382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53071" y="228600"/>
            <a:ext cx="1268095" cy="401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sz="2000" dirty="0">
                <a:latin typeface="Verdana"/>
                <a:cs typeface="Verdana"/>
              </a:rPr>
              <a:t>C#</a:t>
            </a:r>
            <a:r>
              <a:rPr sz="2000" spc="-6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6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2928" y="3821683"/>
            <a:ext cx="317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(по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умолчанию они 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называются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Item1,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Item2)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04682" y="4506848"/>
            <a:ext cx="174625" cy="791845"/>
          </a:xfrm>
          <a:custGeom>
            <a:avLst/>
            <a:gdLst/>
            <a:ahLst/>
            <a:cxnLst/>
            <a:rect l="l" t="t" r="r" b="b"/>
            <a:pathLst>
              <a:path w="174625" h="791845">
                <a:moveTo>
                  <a:pt x="0" y="709930"/>
                </a:moveTo>
                <a:lnTo>
                  <a:pt x="23749" y="791717"/>
                </a:lnTo>
                <a:lnTo>
                  <a:pt x="69869" y="730376"/>
                </a:lnTo>
                <a:lnTo>
                  <a:pt x="41401" y="730376"/>
                </a:lnTo>
                <a:lnTo>
                  <a:pt x="28956" y="728091"/>
                </a:lnTo>
                <a:lnTo>
                  <a:pt x="31228" y="715646"/>
                </a:lnTo>
                <a:lnTo>
                  <a:pt x="0" y="709930"/>
                </a:lnTo>
                <a:close/>
              </a:path>
              <a:path w="174625" h="791845">
                <a:moveTo>
                  <a:pt x="31228" y="715646"/>
                </a:moveTo>
                <a:lnTo>
                  <a:pt x="28956" y="728091"/>
                </a:lnTo>
                <a:lnTo>
                  <a:pt x="41401" y="730376"/>
                </a:lnTo>
                <a:lnTo>
                  <a:pt x="43678" y="717925"/>
                </a:lnTo>
                <a:lnTo>
                  <a:pt x="31228" y="715646"/>
                </a:lnTo>
                <a:close/>
              </a:path>
              <a:path w="174625" h="791845">
                <a:moveTo>
                  <a:pt x="43678" y="717925"/>
                </a:moveTo>
                <a:lnTo>
                  <a:pt x="41401" y="730376"/>
                </a:lnTo>
                <a:lnTo>
                  <a:pt x="69869" y="730376"/>
                </a:lnTo>
                <a:lnTo>
                  <a:pt x="74930" y="723645"/>
                </a:lnTo>
                <a:lnTo>
                  <a:pt x="43678" y="717925"/>
                </a:lnTo>
                <a:close/>
              </a:path>
              <a:path w="174625" h="791845">
                <a:moveTo>
                  <a:pt x="161925" y="0"/>
                </a:moveTo>
                <a:lnTo>
                  <a:pt x="31228" y="715646"/>
                </a:lnTo>
                <a:lnTo>
                  <a:pt x="43678" y="717925"/>
                </a:lnTo>
                <a:lnTo>
                  <a:pt x="174498" y="2286"/>
                </a:lnTo>
                <a:lnTo>
                  <a:pt x="1619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53E57E5F-275E-DD40-82A8-D2B6E6B8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/>
          <p:nvPr/>
        </p:nvSpPr>
        <p:spPr>
          <a:xfrm>
            <a:off x="390208" y="304800"/>
            <a:ext cx="8363584" cy="52933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Свойства:</a:t>
            </a:r>
            <a:endParaRPr sz="3200" dirty="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создается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один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раз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остается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неименным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(все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свойства доступны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только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для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чтения)</a:t>
            </a:r>
            <a:endParaRPr sz="3200" dirty="0">
              <a:latin typeface="Tahoma"/>
              <a:cs typeface="Tahoma"/>
            </a:endParaRPr>
          </a:p>
          <a:p>
            <a:pPr marL="355600" marR="1485900" indent="-342900">
              <a:lnSpc>
                <a:spcPct val="100000"/>
              </a:lnSpc>
              <a:spcBef>
                <a:spcPts val="77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позволяют использовать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методы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CompareTo,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Equals, GetHashCode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ToString,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свойство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endParaRPr sz="3200" dirty="0">
              <a:latin typeface="Tahoma"/>
              <a:cs typeface="Tahoma"/>
            </a:endParaRPr>
          </a:p>
          <a:p>
            <a:pPr marL="355600" marR="50165" indent="-342900">
              <a:lnSpc>
                <a:spcPct val="100000"/>
              </a:lnSpc>
              <a:spcBef>
                <a:spcPts val="77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реализуют интерфейсы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IStructuralEquatable,</a:t>
            </a:r>
            <a:r>
              <a:rPr sz="32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IStructuralComparable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IComparable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(можно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сравнивать)</a:t>
            </a: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3379" y="3973067"/>
            <a:ext cx="551688" cy="20193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33344" y="225501"/>
            <a:ext cx="2119630" cy="1226616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466591" y="387476"/>
            <a:ext cx="12477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C#</a:t>
            </a:r>
            <a:r>
              <a:rPr spc="-105" dirty="0"/>
              <a:t> </a:t>
            </a:r>
            <a:r>
              <a:rPr dirty="0"/>
              <a:t>7</a:t>
            </a:r>
          </a:p>
        </p:txBody>
      </p:sp>
      <p:sp>
        <p:nvSpPr>
          <p:cNvPr id="38" name="object 38"/>
          <p:cNvSpPr/>
          <p:nvPr/>
        </p:nvSpPr>
        <p:spPr>
          <a:xfrm>
            <a:off x="214884" y="1639823"/>
            <a:ext cx="8929370" cy="2677795"/>
          </a:xfrm>
          <a:custGeom>
            <a:avLst/>
            <a:gdLst/>
            <a:ahLst/>
            <a:cxnLst/>
            <a:rect l="l" t="t" r="r" b="b"/>
            <a:pathLst>
              <a:path w="8929370" h="2677795">
                <a:moveTo>
                  <a:pt x="8929116" y="0"/>
                </a:moveTo>
                <a:lnTo>
                  <a:pt x="0" y="0"/>
                </a:lnTo>
                <a:lnTo>
                  <a:pt x="0" y="2677668"/>
                </a:lnTo>
                <a:lnTo>
                  <a:pt x="8929116" y="2677668"/>
                </a:lnTo>
                <a:lnTo>
                  <a:pt x="8929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</a:t>
            </a:r>
            <a:r>
              <a:rPr dirty="0">
                <a:solidFill>
                  <a:srgbClr val="0000FF"/>
                </a:solidFill>
              </a:rPr>
              <a:t>int</a:t>
            </a:r>
            <a:r>
              <a:rPr dirty="0"/>
              <a:t>,</a:t>
            </a:r>
            <a:r>
              <a:rPr spc="-5" dirty="0"/>
              <a:t> </a:t>
            </a:r>
            <a:r>
              <a:rPr spc="5" dirty="0">
                <a:solidFill>
                  <a:srgbClr val="0000FF"/>
                </a:solidFill>
              </a:rPr>
              <a:t>string</a:t>
            </a:r>
            <a:r>
              <a:rPr spc="5" dirty="0"/>
              <a:t>,</a:t>
            </a:r>
            <a:r>
              <a:rPr spc="-15" dirty="0"/>
              <a:t> </a:t>
            </a:r>
            <a:r>
              <a:rPr spc="5" dirty="0">
                <a:solidFill>
                  <a:srgbClr val="0000FF"/>
                </a:solidFill>
              </a:rPr>
              <a:t>char</a:t>
            </a:r>
            <a:r>
              <a:rPr spc="5" dirty="0"/>
              <a:t>)</a:t>
            </a:r>
            <a:r>
              <a:rPr spc="-15" dirty="0"/>
              <a:t> </a:t>
            </a:r>
            <a:r>
              <a:rPr spc="5" dirty="0"/>
              <a:t>CreateCortage(</a:t>
            </a:r>
            <a:r>
              <a:rPr spc="5" dirty="0">
                <a:solidFill>
                  <a:srgbClr val="0000FF"/>
                </a:solidFill>
              </a:rPr>
              <a:t>string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spc="5" dirty="0"/>
              <a:t>name)</a:t>
            </a:r>
          </a:p>
          <a:p>
            <a:pPr marL="1358265">
              <a:lnSpc>
                <a:spcPct val="100000"/>
              </a:lnSpc>
            </a:pPr>
            <a:r>
              <a:rPr dirty="0"/>
              <a:t>{</a:t>
            </a:r>
          </a:p>
          <a:p>
            <a:pPr marL="2032000">
              <a:lnSpc>
                <a:spcPct val="100000"/>
              </a:lnSpc>
            </a:pPr>
            <a:r>
              <a:rPr spc="-5" dirty="0">
                <a:solidFill>
                  <a:srgbClr val="0000FF"/>
                </a:solidFill>
              </a:rPr>
              <a:t>int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spc="5" dirty="0"/>
              <a:t>len</a:t>
            </a:r>
            <a:r>
              <a:rPr spc="-10" dirty="0"/>
              <a:t> </a:t>
            </a:r>
            <a:r>
              <a:rPr dirty="0"/>
              <a:t>= name.Length;</a:t>
            </a:r>
          </a:p>
          <a:p>
            <a:pPr marL="2032000" marR="5080">
              <a:lnSpc>
                <a:spcPct val="100000"/>
              </a:lnSpc>
            </a:pPr>
            <a:r>
              <a:rPr dirty="0">
                <a:solidFill>
                  <a:srgbClr val="0000FF"/>
                </a:solidFill>
              </a:rPr>
              <a:t>string</a:t>
            </a:r>
            <a:r>
              <a:rPr spc="10" dirty="0">
                <a:solidFill>
                  <a:srgbClr val="0000FF"/>
                </a:solidFill>
              </a:rPr>
              <a:t> </a:t>
            </a:r>
            <a:r>
              <a:rPr dirty="0"/>
              <a:t>s</a:t>
            </a:r>
            <a:r>
              <a:rPr spc="5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dirty="0">
                <a:solidFill>
                  <a:srgbClr val="A21515"/>
                </a:solidFill>
              </a:rPr>
              <a:t>"My</a:t>
            </a:r>
            <a:r>
              <a:rPr spc="20" dirty="0">
                <a:solidFill>
                  <a:srgbClr val="A21515"/>
                </a:solidFill>
              </a:rPr>
              <a:t> </a:t>
            </a:r>
            <a:r>
              <a:rPr dirty="0">
                <a:solidFill>
                  <a:srgbClr val="A21515"/>
                </a:solidFill>
              </a:rPr>
              <a:t>first</a:t>
            </a:r>
            <a:r>
              <a:rPr spc="5" dirty="0">
                <a:solidFill>
                  <a:srgbClr val="A21515"/>
                </a:solidFill>
              </a:rPr>
              <a:t> name</a:t>
            </a:r>
            <a:r>
              <a:rPr spc="-5" dirty="0">
                <a:solidFill>
                  <a:srgbClr val="A21515"/>
                </a:solidFill>
              </a:rPr>
              <a:t> </a:t>
            </a:r>
            <a:r>
              <a:rPr dirty="0">
                <a:solidFill>
                  <a:srgbClr val="A21515"/>
                </a:solidFill>
              </a:rPr>
              <a:t>is"</a:t>
            </a:r>
            <a:r>
              <a:rPr spc="25" dirty="0">
                <a:solidFill>
                  <a:srgbClr val="A21515"/>
                </a:solidFill>
              </a:rPr>
              <a:t> </a:t>
            </a:r>
            <a:r>
              <a:rPr dirty="0"/>
              <a:t>+</a:t>
            </a:r>
            <a:r>
              <a:rPr spc="10" dirty="0"/>
              <a:t> </a:t>
            </a:r>
            <a:r>
              <a:rPr dirty="0"/>
              <a:t>name; </a:t>
            </a:r>
            <a:r>
              <a:rPr spc="-1305" dirty="0"/>
              <a:t> </a:t>
            </a:r>
            <a:r>
              <a:rPr dirty="0">
                <a:solidFill>
                  <a:srgbClr val="0000FF"/>
                </a:solidFill>
              </a:rPr>
              <a:t>char</a:t>
            </a:r>
            <a:r>
              <a:rPr spc="10" dirty="0">
                <a:solidFill>
                  <a:srgbClr val="0000FF"/>
                </a:solidFill>
              </a:rPr>
              <a:t> </a:t>
            </a:r>
            <a:r>
              <a:rPr spc="5" dirty="0"/>
              <a:t>ch</a:t>
            </a:r>
            <a:r>
              <a:rPr dirty="0"/>
              <a:t> =</a:t>
            </a:r>
            <a:r>
              <a:rPr spc="10" dirty="0"/>
              <a:t> </a:t>
            </a:r>
            <a:r>
              <a:rPr dirty="0"/>
              <a:t>(</a:t>
            </a:r>
            <a:r>
              <a:rPr dirty="0">
                <a:solidFill>
                  <a:srgbClr val="0000FF"/>
                </a:solidFill>
              </a:rPr>
              <a:t>char</a:t>
            </a:r>
            <a:r>
              <a:rPr dirty="0"/>
              <a:t>)(name[0]);</a:t>
            </a:r>
          </a:p>
          <a:p>
            <a:pPr marL="2032000">
              <a:lnSpc>
                <a:spcPct val="100000"/>
              </a:lnSpc>
            </a:pPr>
            <a:r>
              <a:rPr dirty="0">
                <a:solidFill>
                  <a:srgbClr val="0000FF"/>
                </a:solidFill>
              </a:rPr>
              <a:t>return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dirty="0"/>
              <a:t>(len,</a:t>
            </a:r>
            <a:r>
              <a:rPr spc="-5" dirty="0"/>
              <a:t> </a:t>
            </a:r>
            <a:r>
              <a:rPr spc="5" dirty="0"/>
              <a:t>s,</a:t>
            </a:r>
            <a:r>
              <a:rPr dirty="0"/>
              <a:t> ch);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639570" y="3853942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72311" y="830580"/>
            <a:ext cx="2414270" cy="399415"/>
          </a:xfrm>
          <a:custGeom>
            <a:avLst/>
            <a:gdLst/>
            <a:ahLst/>
            <a:cxnLst/>
            <a:rect l="l" t="t" r="r" b="b"/>
            <a:pathLst>
              <a:path w="2414270" h="399415">
                <a:moveTo>
                  <a:pt x="2414016" y="0"/>
                </a:moveTo>
                <a:lnTo>
                  <a:pt x="0" y="0"/>
                </a:lnTo>
                <a:lnTo>
                  <a:pt x="0" y="399288"/>
                </a:lnTo>
                <a:lnTo>
                  <a:pt x="2414016" y="399288"/>
                </a:lnTo>
                <a:lnTo>
                  <a:pt x="2414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72311" y="830580"/>
            <a:ext cx="2414270" cy="3994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2100" b="1" i="1" spc="-70" dirty="0">
                <a:solidFill>
                  <a:srgbClr val="FFFFFF"/>
                </a:solidFill>
                <a:latin typeface="Tahoma"/>
                <a:cs typeface="Tahoma"/>
              </a:rPr>
              <a:t>Кортежи</a:t>
            </a:r>
            <a:r>
              <a:rPr sz="2100" b="1" i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i="1" spc="-55" dirty="0">
                <a:solidFill>
                  <a:srgbClr val="FFFFFF"/>
                </a:solidFill>
                <a:latin typeface="Tahoma"/>
                <a:cs typeface="Tahoma"/>
              </a:rPr>
              <a:t>(tuple)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31975" y="1195832"/>
            <a:ext cx="580390" cy="445134"/>
          </a:xfrm>
          <a:custGeom>
            <a:avLst/>
            <a:gdLst/>
            <a:ahLst/>
            <a:cxnLst/>
            <a:rect l="l" t="t" r="r" b="b"/>
            <a:pathLst>
              <a:path w="580389" h="445135">
                <a:moveTo>
                  <a:pt x="37465" y="368300"/>
                </a:moveTo>
                <a:lnTo>
                  <a:pt x="0" y="444753"/>
                </a:lnTo>
                <a:lnTo>
                  <a:pt x="83693" y="428878"/>
                </a:lnTo>
                <a:lnTo>
                  <a:pt x="70318" y="411352"/>
                </a:lnTo>
                <a:lnTo>
                  <a:pt x="54356" y="411352"/>
                </a:lnTo>
                <a:lnTo>
                  <a:pt x="46609" y="401192"/>
                </a:lnTo>
                <a:lnTo>
                  <a:pt x="56693" y="393497"/>
                </a:lnTo>
                <a:lnTo>
                  <a:pt x="37465" y="368300"/>
                </a:lnTo>
                <a:close/>
              </a:path>
              <a:path w="580389" h="445135">
                <a:moveTo>
                  <a:pt x="56693" y="393497"/>
                </a:moveTo>
                <a:lnTo>
                  <a:pt x="46609" y="401192"/>
                </a:lnTo>
                <a:lnTo>
                  <a:pt x="54356" y="411352"/>
                </a:lnTo>
                <a:lnTo>
                  <a:pt x="64444" y="403655"/>
                </a:lnTo>
                <a:lnTo>
                  <a:pt x="56693" y="393497"/>
                </a:lnTo>
                <a:close/>
              </a:path>
              <a:path w="580389" h="445135">
                <a:moveTo>
                  <a:pt x="64444" y="403655"/>
                </a:moveTo>
                <a:lnTo>
                  <a:pt x="54356" y="411352"/>
                </a:lnTo>
                <a:lnTo>
                  <a:pt x="70318" y="411352"/>
                </a:lnTo>
                <a:lnTo>
                  <a:pt x="64444" y="403655"/>
                </a:lnTo>
                <a:close/>
              </a:path>
              <a:path w="580389" h="445135">
                <a:moveTo>
                  <a:pt x="572388" y="0"/>
                </a:moveTo>
                <a:lnTo>
                  <a:pt x="56693" y="393497"/>
                </a:lnTo>
                <a:lnTo>
                  <a:pt x="64444" y="403655"/>
                </a:lnTo>
                <a:lnTo>
                  <a:pt x="580136" y="10159"/>
                </a:lnTo>
                <a:lnTo>
                  <a:pt x="5723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003291" y="4116323"/>
            <a:ext cx="2537460" cy="4013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301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9"/>
              </a:spcBef>
            </a:pPr>
            <a:r>
              <a:rPr sz="2100" b="1" i="1" spc="-65" dirty="0">
                <a:solidFill>
                  <a:srgbClr val="FFFFFF"/>
                </a:solidFill>
                <a:latin typeface="Tahoma"/>
                <a:cs typeface="Tahoma"/>
              </a:rPr>
              <a:t>Литерал</a:t>
            </a:r>
            <a:r>
              <a:rPr sz="2100" b="1" i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i="1" spc="-70" dirty="0">
                <a:solidFill>
                  <a:srgbClr val="FFFFFF"/>
                </a:solidFill>
                <a:latin typeface="Tahoma"/>
                <a:cs typeface="Tahoma"/>
              </a:rPr>
              <a:t>кортежа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5781" y="4771644"/>
            <a:ext cx="6628765" cy="14770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117475">
              <a:lnSpc>
                <a:spcPts val="2110"/>
              </a:lnSpc>
              <a:spcBef>
                <a:spcPts val="360"/>
              </a:spcBef>
            </a:pPr>
            <a:r>
              <a:rPr sz="1800" spc="-5" dirty="0" err="1">
                <a:latin typeface="Verdana"/>
                <a:cs typeface="Verdana"/>
              </a:rPr>
              <a:t>Кортежи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lang="ru-RU" sz="1800" spc="-5" dirty="0">
                <a:latin typeface="Verdana"/>
                <a:cs typeface="Verdana"/>
              </a:rPr>
              <a:t>з</a:t>
            </a:r>
            <a:r>
              <a:rPr sz="1800" strike="noStrike" dirty="0" err="1">
                <a:latin typeface="Verdana"/>
                <a:cs typeface="Verdana"/>
              </a:rPr>
              <a:t>начимый</a:t>
            </a:r>
            <a:r>
              <a:rPr sz="1800" strike="noStrike" spc="-35" dirty="0">
                <a:latin typeface="Verdana"/>
                <a:cs typeface="Verdana"/>
              </a:rPr>
              <a:t> </a:t>
            </a:r>
            <a:r>
              <a:rPr sz="1800" strike="noStrike" spc="-5" dirty="0">
                <a:latin typeface="Verdana"/>
                <a:cs typeface="Verdana"/>
              </a:rPr>
              <a:t>тип,</a:t>
            </a:r>
            <a:endParaRPr sz="1800" dirty="0">
              <a:latin typeface="Verdana"/>
              <a:cs typeface="Verdana"/>
            </a:endParaRPr>
          </a:p>
          <a:p>
            <a:pPr marL="117475">
              <a:lnSpc>
                <a:spcPts val="2220"/>
              </a:lnSpc>
            </a:pPr>
            <a:r>
              <a:rPr sz="1900" i="1" spc="-70" dirty="0">
                <a:latin typeface="Tahoma"/>
                <a:cs typeface="Tahoma"/>
              </a:rPr>
              <a:t>System.ValueTuple</a:t>
            </a:r>
            <a:r>
              <a:rPr sz="1800" spc="-70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  <a:p>
            <a:pPr marL="117475">
              <a:lnSpc>
                <a:spcPts val="2150"/>
              </a:lnSpc>
            </a:pPr>
            <a:r>
              <a:rPr sz="1800" spc="-5" dirty="0">
                <a:latin typeface="Verdana"/>
                <a:cs typeface="Verdana"/>
              </a:rPr>
              <a:t>элементы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-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открытые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поля,</a:t>
            </a:r>
          </a:p>
          <a:p>
            <a:pPr marL="117475" marR="2431415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могут сравниваться на равенство,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присвоится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др.др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60035" y="3915283"/>
            <a:ext cx="722630" cy="207010"/>
          </a:xfrm>
          <a:custGeom>
            <a:avLst/>
            <a:gdLst/>
            <a:ahLst/>
            <a:cxnLst/>
            <a:rect l="l" t="t" r="r" b="b"/>
            <a:pathLst>
              <a:path w="722629" h="207010">
                <a:moveTo>
                  <a:pt x="75423" y="30676"/>
                </a:moveTo>
                <a:lnTo>
                  <a:pt x="72303" y="43008"/>
                </a:lnTo>
                <a:lnTo>
                  <a:pt x="719201" y="206883"/>
                </a:lnTo>
                <a:lnTo>
                  <a:pt x="722249" y="194564"/>
                </a:lnTo>
                <a:lnTo>
                  <a:pt x="75423" y="30676"/>
                </a:lnTo>
                <a:close/>
              </a:path>
              <a:path w="722629" h="207010">
                <a:moveTo>
                  <a:pt x="83185" y="0"/>
                </a:moveTo>
                <a:lnTo>
                  <a:pt x="0" y="18161"/>
                </a:lnTo>
                <a:lnTo>
                  <a:pt x="64515" y="73787"/>
                </a:lnTo>
                <a:lnTo>
                  <a:pt x="72303" y="43008"/>
                </a:lnTo>
                <a:lnTo>
                  <a:pt x="59943" y="39878"/>
                </a:lnTo>
                <a:lnTo>
                  <a:pt x="63118" y="27559"/>
                </a:lnTo>
                <a:lnTo>
                  <a:pt x="76212" y="27559"/>
                </a:lnTo>
                <a:lnTo>
                  <a:pt x="83185" y="0"/>
                </a:lnTo>
                <a:close/>
              </a:path>
              <a:path w="722629" h="207010">
                <a:moveTo>
                  <a:pt x="63118" y="27559"/>
                </a:moveTo>
                <a:lnTo>
                  <a:pt x="59943" y="39878"/>
                </a:lnTo>
                <a:lnTo>
                  <a:pt x="72303" y="43008"/>
                </a:lnTo>
                <a:lnTo>
                  <a:pt x="75423" y="30676"/>
                </a:lnTo>
                <a:lnTo>
                  <a:pt x="63118" y="27559"/>
                </a:lnTo>
                <a:close/>
              </a:path>
              <a:path w="722629" h="207010">
                <a:moveTo>
                  <a:pt x="76212" y="27559"/>
                </a:moveTo>
                <a:lnTo>
                  <a:pt x="63118" y="27559"/>
                </a:lnTo>
                <a:lnTo>
                  <a:pt x="75423" y="30676"/>
                </a:lnTo>
                <a:lnTo>
                  <a:pt x="76212" y="275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316" y="290576"/>
            <a:ext cx="5447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Можно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дать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данным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имена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316" y="3217291"/>
            <a:ext cx="43884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Обращение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по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имени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316" y="4973192"/>
            <a:ext cx="44075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Распаковка</a:t>
            </a:r>
            <a:r>
              <a:rPr sz="3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кортежей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03" y="3907535"/>
            <a:ext cx="7848600" cy="75956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91440" marR="344170" indent="167640">
              <a:lnSpc>
                <a:spcPct val="100800"/>
              </a:lnSpc>
              <a:spcBef>
                <a:spcPts val="215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var </a:t>
            </a:r>
            <a:r>
              <a:rPr sz="2400" spc="5" dirty="0">
                <a:latin typeface="Consolas"/>
                <a:cs typeface="Consolas"/>
              </a:rPr>
              <a:t>iGetIt </a:t>
            </a:r>
            <a:r>
              <a:rPr sz="2400" dirty="0">
                <a:latin typeface="Consolas"/>
                <a:cs typeface="Consolas"/>
              </a:rPr>
              <a:t>= </a:t>
            </a:r>
            <a:r>
              <a:rPr sz="2400" spc="5" dirty="0">
                <a:latin typeface="Consolas"/>
                <a:cs typeface="Consolas"/>
              </a:rPr>
              <a:t>CreateCortage(name); 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2400" dirty="0">
                <a:latin typeface="Consolas"/>
                <a:cs typeface="Consolas"/>
              </a:rPr>
              <a:t>.Write(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2400" dirty="0" err="1">
                <a:solidFill>
                  <a:srgbClr val="A21515"/>
                </a:solidFill>
                <a:latin typeface="Consolas"/>
                <a:cs typeface="Consolas"/>
              </a:rPr>
              <a:t>получено</a:t>
            </a:r>
            <a:r>
              <a:rPr lang="ru-RU" sz="240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A21515"/>
                </a:solidFill>
                <a:latin typeface="Consolas"/>
                <a:cs typeface="Consolas"/>
              </a:rPr>
              <a:t>{iGetIt.fullName}"</a:t>
            </a:r>
            <a:r>
              <a:rPr sz="2400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6" name="object 6"/>
          <p:cNvSpPr/>
          <p:nvPr/>
        </p:nvSpPr>
        <p:spPr>
          <a:xfrm>
            <a:off x="271272" y="929639"/>
            <a:ext cx="8872855" cy="1199515"/>
          </a:xfrm>
          <a:custGeom>
            <a:avLst/>
            <a:gdLst/>
            <a:ahLst/>
            <a:cxnLst/>
            <a:rect l="l" t="t" r="r" b="b"/>
            <a:pathLst>
              <a:path w="8872855" h="1199514">
                <a:moveTo>
                  <a:pt x="0" y="1199388"/>
                </a:moveTo>
                <a:lnTo>
                  <a:pt x="8872728" y="1199388"/>
                </a:lnTo>
                <a:lnTo>
                  <a:pt x="8872728" y="0"/>
                </a:lnTo>
                <a:lnTo>
                  <a:pt x="0" y="0"/>
                </a:lnTo>
                <a:lnTo>
                  <a:pt x="0" y="119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0316" y="945641"/>
            <a:ext cx="7936230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length,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fullName,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char </a:t>
            </a:r>
            <a:r>
              <a:rPr sz="2400" spc="5" dirty="0">
                <a:latin typeface="Consolas"/>
                <a:cs typeface="Consolas"/>
              </a:rPr>
              <a:t>firstLetter) </a:t>
            </a:r>
            <a:r>
              <a:rPr sz="2400" spc="-130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CreateCortage(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name){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272" y="2659379"/>
            <a:ext cx="5311140" cy="523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28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latin typeface="Consolas"/>
                <a:cs typeface="Consolas"/>
              </a:rPr>
              <a:t>(f:len,</a:t>
            </a:r>
            <a:r>
              <a:rPr sz="2800" dirty="0"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s:s,</a:t>
            </a:r>
            <a:r>
              <a:rPr sz="2800" spc="-15" dirty="0"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t:ch);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8048" y="2161032"/>
            <a:ext cx="1233170" cy="39941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2100" b="1" i="1" spc="-70" dirty="0">
                <a:solidFill>
                  <a:srgbClr val="FFFFFF"/>
                </a:solidFill>
                <a:latin typeface="Tahoma"/>
                <a:cs typeface="Tahoma"/>
              </a:rPr>
              <a:t>Или</a:t>
            </a:r>
            <a:r>
              <a:rPr sz="2100" b="1" i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i="1" spc="-55" dirty="0">
                <a:solidFill>
                  <a:srgbClr val="FFFFFF"/>
                </a:solidFill>
                <a:latin typeface="Tahoma"/>
                <a:cs typeface="Tahoma"/>
              </a:rPr>
              <a:t>так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31734" y="138176"/>
            <a:ext cx="1026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C#</a:t>
            </a:r>
            <a:r>
              <a:rPr sz="3600" spc="-9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7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271272" y="5615940"/>
            <a:ext cx="8872855" cy="523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var</a:t>
            </a:r>
            <a:r>
              <a:rPr sz="28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(one,</a:t>
            </a:r>
            <a:r>
              <a:rPr sz="2800" dirty="0"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two, three)</a:t>
            </a:r>
            <a:r>
              <a:rPr sz="2800" dirty="0">
                <a:latin typeface="Consolas"/>
                <a:cs typeface="Consolas"/>
              </a:rPr>
              <a:t> </a:t>
            </a:r>
            <a:r>
              <a:rPr sz="2800" spc="-5" dirty="0">
                <a:latin typeface="Consolas"/>
                <a:cs typeface="Consolas"/>
              </a:rPr>
              <a:t>= CreateCortage(name);</a:t>
            </a:r>
            <a:endParaRPr sz="2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6452" y="54813"/>
            <a:ext cx="2119629" cy="12266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9446" y="217424"/>
            <a:ext cx="12477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C#</a:t>
            </a:r>
            <a:r>
              <a:rPr spc="-105" dirty="0"/>
              <a:t> </a:t>
            </a:r>
            <a:r>
              <a:rPr dirty="0"/>
              <a:t>7</a:t>
            </a:r>
          </a:p>
        </p:txBody>
      </p:sp>
      <p:sp>
        <p:nvSpPr>
          <p:cNvPr id="4" name="object 4"/>
          <p:cNvSpPr/>
          <p:nvPr/>
        </p:nvSpPr>
        <p:spPr>
          <a:xfrm>
            <a:off x="467868" y="2564891"/>
            <a:ext cx="7489190" cy="4154804"/>
          </a:xfrm>
          <a:custGeom>
            <a:avLst/>
            <a:gdLst/>
            <a:ahLst/>
            <a:cxnLst/>
            <a:rect l="l" t="t" r="r" b="b"/>
            <a:pathLst>
              <a:path w="7489190" h="4154804">
                <a:moveTo>
                  <a:pt x="7488936" y="0"/>
                </a:moveTo>
                <a:lnTo>
                  <a:pt x="0" y="0"/>
                </a:lnTo>
                <a:lnTo>
                  <a:pt x="0" y="3369564"/>
                </a:lnTo>
                <a:lnTo>
                  <a:pt x="0" y="4154424"/>
                </a:lnTo>
                <a:lnTo>
                  <a:pt x="7488936" y="4154424"/>
                </a:lnTo>
                <a:lnTo>
                  <a:pt x="7488936" y="3369564"/>
                </a:lnTo>
                <a:lnTo>
                  <a:pt x="7488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0491" y="841727"/>
            <a:ext cx="7005320" cy="50584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Локальные</a:t>
            </a:r>
            <a:r>
              <a:rPr sz="3200" u="sng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2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функции</a:t>
            </a:r>
            <a:endParaRPr sz="32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вспомогательная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функция -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внутри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метода,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котором</a:t>
            </a: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вызывается</a:t>
            </a:r>
            <a:endParaRPr sz="3200">
              <a:latin typeface="Tahoma"/>
              <a:cs typeface="Tahoma"/>
            </a:endParaRPr>
          </a:p>
          <a:p>
            <a:pPr marL="178435">
              <a:lnSpc>
                <a:spcPct val="100000"/>
              </a:lnSpc>
              <a:spcBef>
                <a:spcPts val="65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public</a:t>
            </a:r>
            <a:r>
              <a:rPr sz="24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Method(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x)</a:t>
            </a:r>
            <a:endParaRPr sz="2400">
              <a:latin typeface="Consolas"/>
              <a:cs typeface="Consolas"/>
            </a:endParaRPr>
          </a:p>
          <a:p>
            <a:pPr marL="1524000">
              <a:lnSpc>
                <a:spcPct val="100000"/>
              </a:lnSpc>
            </a:pPr>
            <a:r>
              <a:rPr sz="2400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2365375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return </a:t>
            </a:r>
            <a:r>
              <a:rPr sz="2400" dirty="0">
                <a:latin typeface="Consolas"/>
                <a:cs typeface="Consolas"/>
              </a:rPr>
              <a:t>LocFun(x).current;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onsolas"/>
              <a:cs typeface="Consolas"/>
            </a:endParaRPr>
          </a:p>
          <a:p>
            <a:pPr marL="2197735">
              <a:lnSpc>
                <a:spcPct val="100000"/>
              </a:lnSpc>
              <a:spcBef>
                <a:spcPts val="5"/>
              </a:spcBef>
              <a:tabLst>
                <a:tab pos="3039110" algn="l"/>
              </a:tabLst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	</a:t>
            </a:r>
            <a:r>
              <a:rPr sz="2400" dirty="0">
                <a:latin typeface="Consolas"/>
                <a:cs typeface="Consolas"/>
              </a:rPr>
              <a:t>LocFun(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4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i)</a:t>
            </a:r>
            <a:endParaRPr sz="2400">
              <a:latin typeface="Consolas"/>
              <a:cs typeface="Consolas"/>
            </a:endParaRPr>
          </a:p>
          <a:p>
            <a:pPr marL="2197735">
              <a:lnSpc>
                <a:spcPct val="100000"/>
              </a:lnSpc>
            </a:pPr>
            <a:r>
              <a:rPr sz="2400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2870200" marR="423545">
              <a:lnSpc>
                <a:spcPct val="100000"/>
              </a:lnSpc>
            </a:pP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5" dirty="0">
                <a:latin typeface="Consolas"/>
                <a:cs typeface="Consolas"/>
              </a:rPr>
              <a:t>(i</a:t>
            </a:r>
            <a:r>
              <a:rPr sz="2400" dirty="0">
                <a:latin typeface="Consolas"/>
                <a:cs typeface="Consolas"/>
              </a:rPr>
              <a:t> ==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0)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0; 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var</a:t>
            </a:r>
            <a:r>
              <a:rPr sz="24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p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LocFun(i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-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1); </a:t>
            </a:r>
            <a:r>
              <a:rPr sz="2400" spc="-1305" dirty="0"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24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latin typeface="Consolas"/>
                <a:cs typeface="Consolas"/>
              </a:rPr>
              <a:t>p+1;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5907" y="5874207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2300" y="6243015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4300" y="5934455"/>
            <a:ext cx="4572000" cy="923925"/>
          </a:xfrm>
          <a:custGeom>
            <a:avLst/>
            <a:gdLst/>
            <a:ahLst/>
            <a:cxnLst/>
            <a:rect l="l" t="t" r="r" b="b"/>
            <a:pathLst>
              <a:path w="4572000" h="923925">
                <a:moveTo>
                  <a:pt x="4572000" y="0"/>
                </a:moveTo>
                <a:lnTo>
                  <a:pt x="0" y="0"/>
                </a:lnTo>
                <a:lnTo>
                  <a:pt x="0" y="923544"/>
                </a:lnTo>
                <a:lnTo>
                  <a:pt x="4572000" y="923544"/>
                </a:lnTo>
                <a:lnTo>
                  <a:pt x="457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03675" y="5966866"/>
            <a:ext cx="412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Аргументы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внешнего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метода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его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03675" y="6241186"/>
            <a:ext cx="406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локальные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переменные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доступны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3675" y="6515506"/>
            <a:ext cx="2910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локальной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функции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5061" y="3789426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251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5D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6" y="6101054"/>
              <a:ext cx="153522" cy="129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71" y="6119786"/>
              <a:ext cx="177876" cy="11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93" y="6035573"/>
              <a:ext cx="176784" cy="1365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377" y="5932665"/>
              <a:ext cx="196481" cy="166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639" y="5110988"/>
              <a:ext cx="179197" cy="1656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21891" y="4909439"/>
              <a:ext cx="130175" cy="30480"/>
            </a:xfrm>
            <a:custGeom>
              <a:avLst/>
              <a:gdLst/>
              <a:ahLst/>
              <a:cxnLst/>
              <a:rect l="l" t="t" r="r" b="b"/>
              <a:pathLst>
                <a:path w="130175" h="30479">
                  <a:moveTo>
                    <a:pt x="128142" y="0"/>
                  </a:moveTo>
                  <a:lnTo>
                    <a:pt x="0" y="11049"/>
                  </a:lnTo>
                  <a:lnTo>
                    <a:pt x="1650" y="29972"/>
                  </a:lnTo>
                  <a:lnTo>
                    <a:pt x="129793" y="19050"/>
                  </a:lnTo>
                  <a:lnTo>
                    <a:pt x="128142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591" y="4693665"/>
              <a:ext cx="139319" cy="1579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42" y="3743452"/>
              <a:ext cx="192062" cy="123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149" y="3805173"/>
              <a:ext cx="180416" cy="1573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8" y="3892803"/>
              <a:ext cx="192058" cy="159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0" y="4207764"/>
              <a:ext cx="28346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" y="5559552"/>
              <a:ext cx="132588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939" y="4311396"/>
              <a:ext cx="210311" cy="2194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68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68" y="2403983"/>
                  </a:moveTo>
                  <a:lnTo>
                    <a:pt x="0" y="2403983"/>
                  </a:lnTo>
                  <a:lnTo>
                    <a:pt x="0" y="2422271"/>
                  </a:lnTo>
                  <a:lnTo>
                    <a:pt x="10668" y="2403983"/>
                  </a:lnTo>
                  <a:close/>
                </a:path>
                <a:path w="2113915" h="2518410">
                  <a:moveTo>
                    <a:pt x="48768" y="434594"/>
                  </a:moveTo>
                  <a:lnTo>
                    <a:pt x="0" y="367919"/>
                  </a:lnTo>
                  <a:lnTo>
                    <a:pt x="0" y="406019"/>
                  </a:lnTo>
                  <a:lnTo>
                    <a:pt x="29260" y="444119"/>
                  </a:lnTo>
                  <a:lnTo>
                    <a:pt x="48768" y="434594"/>
                  </a:lnTo>
                  <a:close/>
                </a:path>
                <a:path w="2113915" h="2518410">
                  <a:moveTo>
                    <a:pt x="57912" y="2413127"/>
                  </a:moveTo>
                  <a:lnTo>
                    <a:pt x="38608" y="2413127"/>
                  </a:lnTo>
                  <a:lnTo>
                    <a:pt x="0" y="2470480"/>
                  </a:lnTo>
                  <a:lnTo>
                    <a:pt x="0" y="2518283"/>
                  </a:lnTo>
                  <a:lnTo>
                    <a:pt x="57912" y="2413127"/>
                  </a:lnTo>
                  <a:close/>
                </a:path>
                <a:path w="2113915" h="2518410">
                  <a:moveTo>
                    <a:pt x="575081" y="218694"/>
                  </a:moveTo>
                  <a:lnTo>
                    <a:pt x="562432" y="0"/>
                  </a:lnTo>
                  <a:lnTo>
                    <a:pt x="543407" y="1016"/>
                  </a:lnTo>
                  <a:lnTo>
                    <a:pt x="556056" y="219710"/>
                  </a:lnTo>
                  <a:lnTo>
                    <a:pt x="575081" y="218694"/>
                  </a:lnTo>
                  <a:close/>
                </a:path>
                <a:path w="2113915" h="2518410">
                  <a:moveTo>
                    <a:pt x="2113788" y="1403223"/>
                  </a:moveTo>
                  <a:lnTo>
                    <a:pt x="1858772" y="1385062"/>
                  </a:lnTo>
                  <a:lnTo>
                    <a:pt x="1857502" y="1404112"/>
                  </a:lnTo>
                  <a:lnTo>
                    <a:pt x="2112391" y="1422273"/>
                  </a:lnTo>
                  <a:lnTo>
                    <a:pt x="2113788" y="1403223"/>
                  </a:lnTo>
                  <a:close/>
                </a:path>
              </a:pathLst>
            </a:custGeom>
            <a:solidFill>
              <a:srgbClr val="5B5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79" y="5674478"/>
              <a:ext cx="223837" cy="241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276" y="5632897"/>
              <a:ext cx="94315" cy="1181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379" y="3973067"/>
              <a:ext cx="551688" cy="2019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887" y="4828081"/>
              <a:ext cx="334862" cy="294286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202692" y="557834"/>
            <a:ext cx="4932045" cy="897890"/>
            <a:chOff x="202692" y="557834"/>
            <a:chExt cx="4932045" cy="897890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692" y="698042"/>
              <a:ext cx="728281" cy="6795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3107" y="557834"/>
              <a:ext cx="4651121" cy="897458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80491" y="651093"/>
            <a:ext cx="448691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Clr>
                <a:srgbClr val="A2C145"/>
              </a:buClr>
              <a:buSzPct val="76119"/>
              <a:buFont typeface="Arial"/>
              <a:buChar char="►"/>
              <a:tabLst>
                <a:tab pos="355600" algn="l"/>
              </a:tabLst>
            </a:pPr>
            <a:r>
              <a:rPr sz="3350" b="1" i="1" u="sng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Пространства</a:t>
            </a:r>
            <a:r>
              <a:rPr sz="3350" b="1" i="1" u="sng" spc="-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350" b="1" i="1" u="sng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имён</a:t>
            </a:r>
            <a:endParaRPr sz="3350">
              <a:latin typeface="Tahoma"/>
              <a:cs typeface="Tahom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26948" y="1112476"/>
            <a:ext cx="4163441" cy="83482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02692" y="5064253"/>
            <a:ext cx="79724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A2C145"/>
              </a:buClr>
              <a:buSzPct val="79687"/>
              <a:buFont typeface="Arial"/>
              <a:buChar char="►"/>
              <a:tabLst>
                <a:tab pos="355600" algn="l"/>
              </a:tabLst>
            </a:pPr>
            <a:r>
              <a:rPr sz="3200" dirty="0" err="1">
                <a:solidFill>
                  <a:srgbClr val="FFFFFF"/>
                </a:solidFill>
                <a:latin typeface="Tahoma"/>
                <a:cs typeface="Tahoma"/>
              </a:rPr>
              <a:t>не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3200" spc="-10" dirty="0">
                <a:solidFill>
                  <a:srgbClr val="FFFFFF"/>
                </a:solidFill>
                <a:latin typeface="Tahoma"/>
                <a:cs typeface="Tahoma"/>
              </a:rPr>
              <a:t>обязательно </a:t>
            </a:r>
            <a:r>
              <a:rPr sz="3200" strike="noStrike" spc="-5" dirty="0" err="1">
                <a:solidFill>
                  <a:srgbClr val="FFFFFF"/>
                </a:solidFill>
                <a:latin typeface="Tahoma"/>
                <a:cs typeface="Tahoma"/>
              </a:rPr>
              <a:t>должны</a:t>
            </a:r>
            <a:r>
              <a:rPr sz="3200" strike="noStrike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trike="noStrike" dirty="0">
                <a:solidFill>
                  <a:srgbClr val="FFFFFF"/>
                </a:solidFill>
                <a:latin typeface="Tahoma"/>
                <a:cs typeface="Tahoma"/>
              </a:rPr>
              <a:t>ограничиваться </a:t>
            </a:r>
            <a:r>
              <a:rPr sz="3200" strike="noStrike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trike="noStrike" spc="-5" dirty="0">
                <a:solidFill>
                  <a:srgbClr val="FFFFFF"/>
                </a:solidFill>
                <a:latin typeface="Tahoma"/>
                <a:cs typeface="Tahoma"/>
              </a:rPr>
              <a:t>единственной</a:t>
            </a:r>
            <a:r>
              <a:rPr sz="3200" strike="noStrike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trike="noStrike" spc="-5" dirty="0">
                <a:solidFill>
                  <a:srgbClr val="FFFFFF"/>
                </a:solidFill>
                <a:latin typeface="Tahoma"/>
                <a:cs typeface="Tahoma"/>
              </a:rPr>
              <a:t>единицей</a:t>
            </a:r>
            <a:r>
              <a:rPr sz="3200" strike="noStrike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trike="noStrike" spc="-5" dirty="0">
                <a:solidFill>
                  <a:srgbClr val="FFFFFF"/>
                </a:solidFill>
                <a:latin typeface="Tahoma"/>
                <a:cs typeface="Tahoma"/>
              </a:rPr>
              <a:t>компиляции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4612" y="2491752"/>
            <a:ext cx="7714615" cy="2246630"/>
          </a:xfrm>
          <a:custGeom>
            <a:avLst/>
            <a:gdLst/>
            <a:ahLst/>
            <a:cxnLst/>
            <a:rect l="l" t="t" r="r" b="b"/>
            <a:pathLst>
              <a:path w="7714615" h="2246629">
                <a:moveTo>
                  <a:pt x="7714488" y="0"/>
                </a:moveTo>
                <a:lnTo>
                  <a:pt x="0" y="0"/>
                </a:lnTo>
                <a:lnTo>
                  <a:pt x="0" y="1240523"/>
                </a:lnTo>
                <a:lnTo>
                  <a:pt x="0" y="2246363"/>
                </a:lnTo>
                <a:lnTo>
                  <a:pt x="7714488" y="2246363"/>
                </a:lnTo>
                <a:lnTo>
                  <a:pt x="7714488" y="1240523"/>
                </a:lnTo>
                <a:lnTo>
                  <a:pt x="77144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 txBox="1"/>
          <p:nvPr/>
        </p:nvSpPr>
        <p:spPr>
          <a:xfrm>
            <a:off x="324611" y="2491739"/>
            <a:ext cx="7714615" cy="224663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875"/>
              </a:spcBef>
            </a:pPr>
            <a:r>
              <a:rPr sz="3200" spc="-5" dirty="0">
                <a:solidFill>
                  <a:srgbClr val="0000FF"/>
                </a:solidFill>
                <a:latin typeface="Courier New"/>
                <a:cs typeface="Courier New"/>
              </a:rPr>
              <a:t>namespace</a:t>
            </a:r>
            <a:r>
              <a:rPr sz="32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MyCompany</a:t>
            </a:r>
            <a:endParaRPr sz="3200">
              <a:latin typeface="Courier New"/>
              <a:cs typeface="Courier New"/>
            </a:endParaRPr>
          </a:p>
          <a:p>
            <a:pPr marL="271780">
              <a:lnSpc>
                <a:spcPts val="3800"/>
              </a:lnSpc>
            </a:pPr>
            <a:r>
              <a:rPr sz="3200" dirty="0"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  <a:p>
            <a:pPr marL="1249045">
              <a:lnSpc>
                <a:spcPts val="3800"/>
              </a:lnSpc>
            </a:pPr>
            <a:r>
              <a:rPr sz="3200" spc="-5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32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B91AE"/>
                </a:solidFill>
                <a:latin typeface="Courier New"/>
                <a:cs typeface="Courier New"/>
              </a:rPr>
              <a:t>Utility</a:t>
            </a:r>
            <a:r>
              <a:rPr sz="3200" spc="-10" dirty="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{}</a:t>
            </a:r>
            <a:endParaRPr sz="3200">
              <a:latin typeface="Courier New"/>
              <a:cs typeface="Courier New"/>
            </a:endParaRPr>
          </a:p>
          <a:p>
            <a:pPr marL="271780">
              <a:lnSpc>
                <a:spcPct val="100000"/>
              </a:lnSpc>
            </a:pPr>
            <a:r>
              <a:rPr sz="3200" dirty="0"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7219" y="1307591"/>
            <a:ext cx="7129780" cy="955675"/>
          </a:xfrm>
          <a:prstGeom prst="rect">
            <a:avLst/>
          </a:prstGeom>
          <a:solidFill>
            <a:srgbClr val="2C2D36"/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 marR="1670050">
              <a:lnSpc>
                <a:spcPct val="100000"/>
              </a:lnSpc>
              <a:spcBef>
                <a:spcPts val="350"/>
              </a:spcBef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используются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для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логической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группировки</a:t>
            </a:r>
            <a:r>
              <a:rPr sz="2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родственных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типов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08547" y="2255520"/>
            <a:ext cx="2933700" cy="1477010"/>
          </a:xfrm>
          <a:prstGeom prst="rect">
            <a:avLst/>
          </a:prstGeom>
          <a:solidFill>
            <a:srgbClr val="000000"/>
          </a:solidFill>
          <a:ln w="9144">
            <a:solidFill>
              <a:srgbClr val="FF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2075" marR="156845">
              <a:lnSpc>
                <a:spcPct val="100000"/>
              </a:lnSpc>
              <a:spcBef>
                <a:spcPts val="355"/>
              </a:spcBef>
              <a:tabLst>
                <a:tab pos="148018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C# директива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namespace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заставляет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компилятор	добавлять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к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каждому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имени типа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определенную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приставку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410967" y="3038094"/>
            <a:ext cx="3418840" cy="339725"/>
          </a:xfrm>
          <a:custGeom>
            <a:avLst/>
            <a:gdLst/>
            <a:ahLst/>
            <a:cxnLst/>
            <a:rect l="l" t="t" r="r" b="b"/>
            <a:pathLst>
              <a:path w="3418840" h="339725">
                <a:moveTo>
                  <a:pt x="76447" y="31600"/>
                </a:moveTo>
                <a:lnTo>
                  <a:pt x="75322" y="44290"/>
                </a:lnTo>
                <a:lnTo>
                  <a:pt x="3417316" y="339216"/>
                </a:lnTo>
                <a:lnTo>
                  <a:pt x="3418458" y="326516"/>
                </a:lnTo>
                <a:lnTo>
                  <a:pt x="76447" y="31600"/>
                </a:lnTo>
                <a:close/>
              </a:path>
              <a:path w="3418840" h="339725">
                <a:moveTo>
                  <a:pt x="79248" y="0"/>
                </a:moveTo>
                <a:lnTo>
                  <a:pt x="0" y="31241"/>
                </a:lnTo>
                <a:lnTo>
                  <a:pt x="72517" y="75945"/>
                </a:lnTo>
                <a:lnTo>
                  <a:pt x="75322" y="44290"/>
                </a:lnTo>
                <a:lnTo>
                  <a:pt x="62737" y="43179"/>
                </a:lnTo>
                <a:lnTo>
                  <a:pt x="63754" y="30479"/>
                </a:lnTo>
                <a:lnTo>
                  <a:pt x="76546" y="30479"/>
                </a:lnTo>
                <a:lnTo>
                  <a:pt x="79248" y="0"/>
                </a:lnTo>
                <a:close/>
              </a:path>
              <a:path w="3418840" h="339725">
                <a:moveTo>
                  <a:pt x="63754" y="30479"/>
                </a:moveTo>
                <a:lnTo>
                  <a:pt x="62737" y="43179"/>
                </a:lnTo>
                <a:lnTo>
                  <a:pt x="75322" y="44290"/>
                </a:lnTo>
                <a:lnTo>
                  <a:pt x="76447" y="31600"/>
                </a:lnTo>
                <a:lnTo>
                  <a:pt x="63754" y="30479"/>
                </a:lnTo>
                <a:close/>
              </a:path>
              <a:path w="3418840" h="339725">
                <a:moveTo>
                  <a:pt x="76546" y="30479"/>
                </a:moveTo>
                <a:lnTo>
                  <a:pt x="63754" y="30479"/>
                </a:lnTo>
                <a:lnTo>
                  <a:pt x="76447" y="31600"/>
                </a:lnTo>
                <a:lnTo>
                  <a:pt x="76546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77951" y="4114800"/>
            <a:ext cx="57943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MyCompany.Utilities.SomeUtility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615" y="571500"/>
            <a:ext cx="6383020" cy="31089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220"/>
              </a:spcBef>
            </a:pPr>
            <a:r>
              <a:rPr sz="2800" spc="-10" dirty="0">
                <a:solidFill>
                  <a:srgbClr val="0000FF"/>
                </a:solidFill>
                <a:latin typeface="Courier New"/>
                <a:cs typeface="Courier New"/>
              </a:rPr>
              <a:t>namespace</a:t>
            </a:r>
            <a:r>
              <a:rPr sz="28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MyCompany</a:t>
            </a:r>
            <a:endParaRPr sz="2800">
              <a:latin typeface="Courier New"/>
              <a:cs typeface="Courier New"/>
            </a:endParaRPr>
          </a:p>
          <a:p>
            <a:pPr marL="27305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112522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0000FF"/>
                </a:solidFill>
                <a:latin typeface="Courier New"/>
                <a:cs typeface="Courier New"/>
              </a:rPr>
              <a:t>namespace</a:t>
            </a:r>
            <a:r>
              <a:rPr sz="280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Utilities</a:t>
            </a:r>
            <a:endParaRPr sz="2800">
              <a:latin typeface="Courier New"/>
              <a:cs typeface="Courier New"/>
            </a:endParaRPr>
          </a:p>
          <a:p>
            <a:pPr marL="112522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1975485">
              <a:lnSpc>
                <a:spcPts val="3325"/>
              </a:lnSpc>
            </a:pPr>
            <a:r>
              <a:rPr sz="2800" spc="-1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2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2B91AE"/>
                </a:solidFill>
                <a:latin typeface="Courier New"/>
                <a:cs typeface="Courier New"/>
              </a:rPr>
              <a:t>SomeUtility</a:t>
            </a:r>
            <a:r>
              <a:rPr sz="2800" spc="-40" dirty="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{}</a:t>
            </a:r>
            <a:endParaRPr sz="2800">
              <a:latin typeface="Courier New"/>
              <a:cs typeface="Courier New"/>
            </a:endParaRPr>
          </a:p>
          <a:p>
            <a:pPr marL="1125220">
              <a:lnSpc>
                <a:spcPts val="3325"/>
              </a:lnSpc>
            </a:pPr>
            <a:r>
              <a:rPr sz="2800" spc="-5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 marL="27305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276" y="4869179"/>
            <a:ext cx="7127875" cy="524510"/>
          </a:xfrm>
          <a:prstGeom prst="rect">
            <a:avLst/>
          </a:prstGeom>
          <a:solidFill>
            <a:srgbClr val="2C2D36"/>
          </a:solidFill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Могут</a:t>
            </a:r>
            <a:r>
              <a:rPr sz="2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быть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вложены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4225</Words>
  <Application>Microsoft Macintosh PowerPoint</Application>
  <PresentationFormat>Экран (4:3)</PresentationFormat>
  <Paragraphs>752</Paragraphs>
  <Slides>77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7" baseType="lpstr">
      <vt:lpstr>Calibri</vt:lpstr>
      <vt:lpstr>Arial</vt:lpstr>
      <vt:lpstr>Wingdings</vt:lpstr>
      <vt:lpstr>Tahoma</vt:lpstr>
      <vt:lpstr>Verdana</vt:lpstr>
      <vt:lpstr>Courier New</vt:lpstr>
      <vt:lpstr>Consolas</vt:lpstr>
      <vt:lpstr>Cambria</vt:lpstr>
      <vt:lpstr>Times New Roman</vt:lpstr>
      <vt:lpstr>Office Theme</vt:lpstr>
      <vt:lpstr>Основы С#</vt:lpstr>
      <vt:lpstr>Code convention</vt:lpstr>
      <vt:lpstr>При именовании идентификаторов не  используются аббревиатуры или сокращения -  полностью имена типов, структур, перечислений,  интерфейсов, методов, свойств – pascal case</vt:lpstr>
      <vt:lpstr>void HelloWorld();</vt:lpstr>
      <vt:lpstr>Форматирование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содержит фундаментальные и  базовые классы платформы .NET</vt:lpstr>
      <vt:lpstr>форма директивы using, позволяющая создать  псевдоним для отдельного типа или пространства  имен</vt:lpstr>
      <vt:lpstr>XML-теги</vt:lpstr>
      <vt:lpstr>Синтаксис C#</vt:lpstr>
      <vt:lpstr>Класс Console. Консольный ввод/вывод</vt:lpstr>
      <vt:lpstr>Методы класса Console</vt:lpstr>
      <vt:lpstr>int i = 10; int j = 20;</vt:lpstr>
      <vt:lpstr>Презентация PowerPoint</vt:lpstr>
      <vt:lpstr>Презентация PowerPoint</vt:lpstr>
      <vt:lpstr>Презентация PowerPoint</vt:lpstr>
      <vt:lpstr>Система типов С#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1. Где выделяется память  под ссылочные типы?</vt:lpstr>
      <vt:lpstr>2. Как правильно объявить?</vt:lpstr>
      <vt:lpstr>Упаковка и распаковка  значимых типов</vt:lpstr>
      <vt:lpstr>Презентация PowerPoint</vt:lpstr>
      <vt:lpstr>упаковка и распаковка/копирование  снижают производительность  приложения</vt:lpstr>
      <vt:lpstr>Презентация PowerPoint</vt:lpstr>
      <vt:lpstr>3. В каких строках приведенного ниже  кода происходит распаковка (unboxing)</vt:lpstr>
      <vt:lpstr>Сравнение типов</vt:lpstr>
      <vt:lpstr>Локальная переменная по ссылке</vt:lpstr>
      <vt:lpstr>Тип данных dynamic</vt:lpstr>
      <vt:lpstr>Презентация PowerPoint</vt:lpstr>
      <vt:lpstr>Неявно типизированные локальные  переменные. Ключевое слово var</vt:lpstr>
      <vt:lpstr>Ограничения:</vt:lpstr>
      <vt:lpstr>типы Nullable</vt:lpstr>
      <vt:lpstr>Презентация PowerPoint</vt:lpstr>
      <vt:lpstr>Презентация PowerPoint</vt:lpstr>
      <vt:lpstr>Что будет выведено на  консоль?</vt:lpstr>
      <vt:lpstr>Строки string</vt:lpstr>
      <vt:lpstr>Операции для строк</vt:lpstr>
      <vt:lpstr>Строковые литералы</vt:lpstr>
      <vt:lpstr>Некоторые элементы класса System.String</vt:lpstr>
      <vt:lpstr>Format</vt:lpstr>
      <vt:lpstr>Презентация PowerPoint</vt:lpstr>
      <vt:lpstr>Презентация PowerPoint</vt:lpstr>
      <vt:lpstr>// ??????</vt:lpstr>
      <vt:lpstr>Пустые строки и строки null</vt:lpstr>
      <vt:lpstr>Форматированный вывод. Метод String.Format</vt:lpstr>
      <vt:lpstr>Презентация PowerPoint</vt:lpstr>
      <vt:lpstr>Класс StringBuilder</vt:lpstr>
      <vt:lpstr>Основные элементы класса System.Text.StringBuilder</vt:lpstr>
      <vt:lpstr>Массив</vt:lpstr>
      <vt:lpstr>Одномерные массивы  (single-dimensional)</vt:lpstr>
      <vt:lpstr>Презентация PowerPoint</vt:lpstr>
      <vt:lpstr>Прямоугольные (многомерные)  массивы</vt:lpstr>
      <vt:lpstr>а[1, 4]</vt:lpstr>
      <vt:lpstr>Ступенчатые,зубчатые  jagged массивы</vt:lpstr>
      <vt:lpstr>Презентация PowerPoint</vt:lpstr>
      <vt:lpstr>Комбинации размерностей  массивов</vt:lpstr>
      <vt:lpstr>Презентация PowerPoint</vt:lpstr>
      <vt:lpstr>Презентация PowerPoint</vt:lpstr>
      <vt:lpstr>String[] collection =</vt:lpstr>
      <vt:lpstr>int[][] numbers = new int[3][];</vt:lpstr>
      <vt:lpstr>Кортежи</vt:lpstr>
      <vt:lpstr>Презентация PowerPoint</vt:lpstr>
      <vt:lpstr>Презентация PowerPoint</vt:lpstr>
      <vt:lpstr>Презентация PowerPoint</vt:lpstr>
      <vt:lpstr>Презентация PowerPoint</vt:lpstr>
      <vt:lpstr>C# 7</vt:lpstr>
      <vt:lpstr>C# 7</vt:lpstr>
      <vt:lpstr>C#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pnv</dc:creator>
  <cp:lastModifiedBy>Raman Bialkevich</cp:lastModifiedBy>
  <cp:revision>4</cp:revision>
  <dcterms:created xsi:type="dcterms:W3CDTF">2021-08-11T23:11:47Z</dcterms:created>
  <dcterms:modified xsi:type="dcterms:W3CDTF">2021-09-13T10:28:34Z</dcterms:modified>
</cp:coreProperties>
</file>